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ks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01" r:id="rId3"/>
    <p:sldMasterId id="2147483728" r:id="rId4"/>
  </p:sldMasterIdLst>
  <p:notesMasterIdLst>
    <p:notesMasterId r:id="rId17"/>
  </p:notesMasterIdLst>
  <p:handoutMasterIdLst>
    <p:handoutMasterId r:id="rId18"/>
  </p:handoutMasterIdLst>
  <p:sldIdLst>
    <p:sldId id="396" r:id="rId5"/>
    <p:sldId id="1030" r:id="rId6"/>
    <p:sldId id="1027" r:id="rId7"/>
    <p:sldId id="1025" r:id="rId8"/>
    <p:sldId id="494" r:id="rId9"/>
    <p:sldId id="1024" r:id="rId10"/>
    <p:sldId id="1031" r:id="rId11"/>
    <p:sldId id="1029" r:id="rId12"/>
    <p:sldId id="470" r:id="rId13"/>
    <p:sldId id="704" r:id="rId14"/>
    <p:sldId id="706" r:id="rId15"/>
    <p:sldId id="690" r:id="rId16"/>
  </p:sldIdLst>
  <p:sldSz cx="9906000" cy="6858000" type="A4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128"/>
    <a:srgbClr val="FFFF00"/>
    <a:srgbClr val="F8F8F8"/>
    <a:srgbClr val="336600"/>
    <a:srgbClr val="CC6600"/>
    <a:srgbClr val="000000"/>
    <a:srgbClr val="006600"/>
    <a:srgbClr val="00DFCA"/>
    <a:srgbClr val="C1CEFF"/>
    <a:srgbClr val="F3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030" autoAdjust="0"/>
  </p:normalViewPr>
  <p:slideViewPr>
    <p:cSldViewPr snapToGrid="0">
      <p:cViewPr varScale="1">
        <p:scale>
          <a:sx n="60" d="100"/>
          <a:sy n="60" d="100"/>
        </p:scale>
        <p:origin x="168" y="45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87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 snapToGrid="0">
      <p:cViewPr>
        <p:scale>
          <a:sx n="100" d="100"/>
          <a:sy n="100" d="100"/>
        </p:scale>
        <p:origin x="-768" y="2742"/>
      </p:cViewPr>
      <p:guideLst>
        <p:guide orient="horz" pos="2928"/>
        <p:guide pos="220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54B4D7-5F89-42F2-BE3D-D70A2820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02" y="8998891"/>
            <a:ext cx="2644956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Symbol" panose="05050102010706020507" pitchFamily="18" charset="2"/>
              <a:buChar char="Ó"/>
            </a:pPr>
            <a:r>
              <a:rPr lang="en-GB" altLang="en-US" sz="1000" i="1">
                <a:solidFill>
                  <a:schemeClr val="tx2"/>
                </a:solidFill>
              </a:rPr>
              <a:t> 1994-2003, Euro Business Management Ltd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D86501-AA50-4B39-9B41-262C4217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" y="8960552"/>
            <a:ext cx="3119862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>
                <a:solidFill>
                  <a:schemeClr val="tx1"/>
                </a:solidFill>
                <a:latin typeface="Arial Narrow" panose="020B0606020202030204" pitchFamily="34" charset="0"/>
              </a:rPr>
              <a:t>Transforming a company into sustainable business </a:t>
            </a:r>
            <a:fld id="{1506C174-7EAA-44EA-AAE8-A7A2EFC44B5F}" type="slidenum">
              <a:rPr lang="en-GB" altLang="en-US" sz="1000" i="1">
                <a:solidFill>
                  <a:schemeClr val="tx1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7814709-A619-4D0C-B9CD-40D99FA205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75" y="4430436"/>
            <a:ext cx="5139451" cy="42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Body Text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15ABE8-F698-46BE-A8EE-38E98976F2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808038"/>
            <a:ext cx="4706937" cy="3257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E2A8B6-31AA-438F-B221-D1EE20B89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254" y="8959019"/>
            <a:ext cx="2697855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Symbol" panose="05050102010706020507" pitchFamily="18" charset="2"/>
              <a:buChar char="Ó"/>
            </a:pPr>
            <a:r>
              <a:rPr lang="en-GB" altLang="en-US" sz="1000">
                <a:solidFill>
                  <a:schemeClr val="tx2"/>
                </a:solidFill>
              </a:rPr>
              <a:t> 1994-2003, Euro Business Management Ltd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C5D18EE-4314-4841-A2B8-47BE6A6B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5" y="8960552"/>
            <a:ext cx="3148944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>
                <a:solidFill>
                  <a:schemeClr val="tx1"/>
                </a:solidFill>
                <a:latin typeface="Arial Narrow" panose="020B0606020202030204" pitchFamily="34" charset="0"/>
              </a:rPr>
              <a:t>Transforming a compnay into a sustainable business </a:t>
            </a:r>
            <a:fld id="{941F4E4B-76B5-4867-B0CA-60D91373B15B}" type="slidenum">
              <a:rPr lang="en-GB" altLang="en-US" sz="1000">
                <a:solidFill>
                  <a:schemeClr val="tx1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>
          <a:xfrm>
            <a:off x="601004" y="4585972"/>
            <a:ext cx="5534645" cy="43151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F86358-7569-483A-816F-13263A4F0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b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5A6916A-E3BB-4111-8548-1C1BF00FD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779962" cy="3309937"/>
          </a:xfrm>
          <a:ln cap="flat"/>
        </p:spPr>
      </p:sp>
    </p:spTree>
    <p:extLst>
      <p:ext uri="{BB962C8B-B14F-4D97-AF65-F5344CB8AC3E}">
        <p14:creationId xmlns:p14="http://schemas.microsoft.com/office/powerpoint/2010/main" val="417500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8550" y="661988"/>
            <a:ext cx="4784725" cy="3313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3047" y="8390264"/>
            <a:ext cx="3025026" cy="4415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45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94" name="Notes Placeholder 2"/>
          <p:cNvSpPr>
            <a:spLocks noGrp="1"/>
          </p:cNvSpPr>
          <p:nvPr>
            <p:ph type="body" idx="1"/>
          </p:nvPr>
        </p:nvSpPr>
        <p:spPr>
          <a:xfrm>
            <a:off x="234575" y="4377288"/>
            <a:ext cx="6449155" cy="5077955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10488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8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94" name="Notes Placeholder 2"/>
          <p:cNvSpPr>
            <a:spLocks noGrp="1"/>
          </p:cNvSpPr>
          <p:nvPr>
            <p:ph type="body" idx="1"/>
          </p:nvPr>
        </p:nvSpPr>
        <p:spPr>
          <a:xfrm>
            <a:off x="234575" y="4377288"/>
            <a:ext cx="6449155" cy="5077955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10488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7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7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4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94" name="Notes Placeholder 2"/>
          <p:cNvSpPr>
            <a:spLocks noGrp="1"/>
          </p:cNvSpPr>
          <p:nvPr>
            <p:ph type="body" idx="1"/>
          </p:nvPr>
        </p:nvSpPr>
        <p:spPr>
          <a:xfrm>
            <a:off x="234575" y="4377288"/>
            <a:ext cx="6449155" cy="5077955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10488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75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94" name="Notes Placeholder 2"/>
          <p:cNvSpPr>
            <a:spLocks noGrp="1"/>
          </p:cNvSpPr>
          <p:nvPr>
            <p:ph type="body" idx="1"/>
          </p:nvPr>
        </p:nvSpPr>
        <p:spPr>
          <a:xfrm>
            <a:off x="234575" y="4377288"/>
            <a:ext cx="6449155" cy="5077955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10488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8550" y="661988"/>
            <a:ext cx="4784725" cy="3313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3047" y="8390264"/>
            <a:ext cx="3025026" cy="4415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44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19138"/>
            <a:ext cx="5192713" cy="3595687"/>
          </a:xfrm>
        </p:spPr>
      </p:sp>
      <p:sp>
        <p:nvSpPr>
          <p:cNvPr id="1048894" name="Notes Placeholder 2"/>
          <p:cNvSpPr>
            <a:spLocks noGrp="1"/>
          </p:cNvSpPr>
          <p:nvPr>
            <p:ph type="body" idx="1"/>
          </p:nvPr>
        </p:nvSpPr>
        <p:spPr>
          <a:xfrm>
            <a:off x="234575" y="4377288"/>
            <a:ext cx="6449155" cy="5077955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10488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8276" y="9108389"/>
            <a:ext cx="2998417" cy="4793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5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747A-2152-4699-BAE0-AB89792B2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B96E-7F2A-4806-8C27-787FF1BD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7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4AFD-FED2-4DF1-A979-CDF2206D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92A93-18B5-418F-8D81-52DF9C8A6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62255-B314-4F65-88BA-D8D677F9C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7438" y="0"/>
            <a:ext cx="2468562" cy="660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4BC08-7DD0-4F7E-BB73-ADECC5E5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" y="0"/>
            <a:ext cx="7256463" cy="660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2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CCE1-05D5-4384-8FF5-ACF4F5DD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0"/>
            <a:ext cx="9877425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94F2-453E-4F0A-84CB-A1297CA09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798513"/>
            <a:ext cx="4752975" cy="5808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D0E79-37AE-42C1-8DB2-A814CF40BD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7300" y="798513"/>
            <a:ext cx="4752975" cy="2827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0E6B2F-2DCF-40CC-B1C1-587FD3B275A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67300" y="3778250"/>
            <a:ext cx="4752975" cy="2828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6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A92F4A3-7645-40B0-B2F7-7F00D7838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79AF6B0-208A-49BD-8D55-A67F1CD56B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 dirty="0">
                <a:solidFill>
                  <a:srgbClr val="FAFD00"/>
                </a:solidFill>
                <a:latin typeface="Arial Narrow" panose="020B0606020202030204" pitchFamily="34" charset="0"/>
              </a:rPr>
              <a:t>SBS Introduction/ </a:t>
            </a:r>
            <a:fld id="{343B85EB-F809-4C4D-8C5A-8680704A8561}" type="slidenum">
              <a:rPr lang="en-GB" altLang="en-US" sz="1000" i="1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9560775E-311D-4904-8809-B30492F38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6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159DE8F-169C-46D8-A958-6BAAA3B11C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8F1A8FB-14ED-439B-8C82-8AF6EC477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 dirty="0">
                <a:solidFill>
                  <a:srgbClr val="FAFD00"/>
                </a:solidFill>
                <a:latin typeface="Arial Narrow" panose="020B0606020202030204" pitchFamily="34" charset="0"/>
              </a:rPr>
              <a:t>SBS Introduction/ </a:t>
            </a:r>
            <a:fld id="{343B85EB-F809-4C4D-8C5A-8680704A8561}" type="slidenum">
              <a:rPr lang="en-GB" altLang="en-US" sz="1000" i="1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F552EAED-34FC-41E6-A04F-90F16E877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429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9018" name="Subtitle 2"/>
          <p:cNvSpPr>
            <a:spLocks noGrp="1"/>
          </p:cNvSpPr>
          <p:nvPr>
            <p:ph type="subTitle" idx="1"/>
          </p:nvPr>
        </p:nvSpPr>
        <p:spPr>
          <a:xfrm>
            <a:off x="381795" y="4003303"/>
            <a:ext cx="4953000" cy="1178299"/>
          </a:xfrm>
        </p:spPr>
        <p:txBody>
          <a:bodyPr>
            <a:normAutofit/>
          </a:bodyPr>
          <a:lstStyle>
            <a:lvl1pPr marL="0" indent="0" algn="l">
              <a:buNone/>
              <a:defRPr sz="2300" b="0" i="1" cap="none" spc="141" baseline="0">
                <a:solidFill>
                  <a:schemeClr val="tx1"/>
                </a:solidFill>
              </a:defRPr>
            </a:lvl1pPr>
            <a:lvl2pPr marL="53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4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9019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A17-DCED-4C08-B8C3-5919141D318E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2" name="Rectangle 12"/>
          <p:cNvSpPr/>
          <p:nvPr/>
        </p:nvSpPr>
        <p:spPr>
          <a:xfrm>
            <a:off x="0" y="0"/>
            <a:ext cx="9906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145910" name="Straight Connector 17"/>
          <p:cNvCxnSpPr>
            <a:cxnSpLocks/>
          </p:cNvCxnSpPr>
          <p:nvPr/>
        </p:nvCxnSpPr>
        <p:spPr>
          <a:xfrm>
            <a:off x="-4809" y="1828803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23" name="Title 13"/>
          <p:cNvSpPr>
            <a:spLocks noGrp="1"/>
          </p:cNvSpPr>
          <p:nvPr>
            <p:ph type="title"/>
          </p:nvPr>
        </p:nvSpPr>
        <p:spPr>
          <a:xfrm>
            <a:off x="383897" y="1990079"/>
            <a:ext cx="9143238" cy="1984248"/>
          </a:xfrm>
        </p:spPr>
        <p:txBody>
          <a:bodyPr>
            <a:noAutofit/>
          </a:bodyPr>
          <a:lstStyle>
            <a:lvl1pPr>
              <a:defRPr kumimoji="0" lang="en-US" sz="7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1071523" rtl="0" eaLnBrk="1" fontAlgn="auto" latinLnBrk="0" hangingPunct="1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97184" name="Picture 9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>
            <a:fillRect/>
          </a:stretch>
        </p:blipFill>
        <p:spPr>
          <a:xfrm>
            <a:off x="-14783" y="0"/>
            <a:ext cx="9920785" cy="5582272"/>
          </a:xfrm>
          <a:prstGeom prst="rect">
            <a:avLst/>
          </a:prstGeom>
        </p:spPr>
      </p:pic>
      <p:pic>
        <p:nvPicPr>
          <p:cNvPr id="2097185" name="Picture 14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2950" y="1066816"/>
            <a:ext cx="214491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8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63" name="Content Placeholder 11"/>
          <p:cNvSpPr>
            <a:spLocks noGrp="1"/>
          </p:cNvSpPr>
          <p:nvPr>
            <p:ph sz="quarter" idx="14"/>
          </p:nvPr>
        </p:nvSpPr>
        <p:spPr>
          <a:xfrm>
            <a:off x="5309616" y="1463040"/>
            <a:ext cx="4210050" cy="428853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64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1463040"/>
            <a:ext cx="4210050" cy="428853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65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96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4B93A6-DBE6-4838-8C4F-5E921CC588A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6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6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74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Rectangle 1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79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795" y="1463043"/>
            <a:ext cx="4210050" cy="509587"/>
          </a:xfrm>
        </p:spPr>
        <p:txBody>
          <a:bodyPr>
            <a:normAutofit/>
          </a:bodyPr>
          <a:lstStyle>
            <a:lvl1pPr marL="0" indent="0">
              <a:buNone/>
              <a:defRPr sz="2300" b="0" i="1" spc="0" baseline="0">
                <a:solidFill>
                  <a:schemeClr val="tx1"/>
                </a:solidFill>
                <a:latin typeface="+mj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80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8997" y="1463043"/>
            <a:ext cx="4210050" cy="509587"/>
          </a:xfrm>
        </p:spPr>
        <p:txBody>
          <a:bodyPr>
            <a:normAutofit/>
          </a:bodyPr>
          <a:lstStyle>
            <a:lvl1pPr marL="0" indent="0">
              <a:buNone/>
              <a:defRPr sz="2300" b="0" i="1" spc="0" baseline="0">
                <a:solidFill>
                  <a:schemeClr val="tx1"/>
                </a:solidFill>
                <a:latin typeface="+mj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81" name="Content Placeholder 11"/>
          <p:cNvSpPr>
            <a:spLocks noGrp="1"/>
          </p:cNvSpPr>
          <p:nvPr>
            <p:ph sz="quarter" idx="14"/>
          </p:nvPr>
        </p:nvSpPr>
        <p:spPr>
          <a:xfrm>
            <a:off x="5308997" y="2011680"/>
            <a:ext cx="4210050" cy="373684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82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2011680"/>
            <a:ext cx="4210050" cy="373684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983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84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8147DB-6B49-4B34-857D-2442A48BB2F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85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86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02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495F210-E543-42AB-97B7-F626E3602D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32372" y="6614172"/>
            <a:ext cx="250923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EBFE401-4797-406A-885C-3B377B9C3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19728"/>
            <a:ext cx="12578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B7DB78AE-51EB-4788-85C7-367A18029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37" y="6669989"/>
            <a:ext cx="186363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0253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9C10761-CCC1-4DC7-B988-675BA9C3C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B37F74-BC2B-4379-B193-F8F38ABA1708}"/>
              </a:ext>
            </a:extLst>
          </p:cNvPr>
          <p:cNvGrpSpPr/>
          <p:nvPr userDrawn="1"/>
        </p:nvGrpSpPr>
        <p:grpSpPr>
          <a:xfrm>
            <a:off x="7169239" y="6605588"/>
            <a:ext cx="2574837" cy="252412"/>
            <a:chOff x="7169239" y="6605588"/>
            <a:chExt cx="2574837" cy="252412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A5258CB-0745-4EB9-8886-BB8C556141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9239" y="6605588"/>
              <a:ext cx="2574837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b"/>
            <a:lstStyle/>
            <a:p>
              <a:pPr lvl="1" algn="l">
                <a:buFontTx/>
                <a:buChar char="©"/>
              </a:pPr>
              <a:r>
                <a:rPr lang="en-GB" altLang="en-US" sz="800" i="1" dirty="0">
                  <a:solidFill>
                    <a:srgbClr val="FAFD00"/>
                  </a:solidFill>
                  <a:latin typeface="Arial" panose="020B0604020202020204" pitchFamily="34" charset="0"/>
                </a:rPr>
                <a:t> 1996-2018 Sustensis Ltd, London</a:t>
              </a:r>
            </a:p>
          </p:txBody>
        </p:sp>
        <p:pic>
          <p:nvPicPr>
            <p:cNvPr id="8" name="Picture 2" descr="D:\A Sustensis Websites\Images professional\_eswpic_00103.png">
              <a:extLst>
                <a:ext uri="{FF2B5EF4-FFF2-40B4-BE49-F238E27FC236}">
                  <a16:creationId xmlns:a16="http://schemas.microsoft.com/office/drawing/2014/main" id="{39683F65-E4E4-4A76-AAF5-AC867EA758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848" y="6661405"/>
              <a:ext cx="192885" cy="19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13902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F64F-CF62-4687-B85E-5F2CC9DF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D511-1CDC-4272-8929-A34D41318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42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70" name="Rectangle 13"/>
          <p:cNvSpPr/>
          <p:nvPr/>
        </p:nvSpPr>
        <p:spPr>
          <a:xfrm>
            <a:off x="0" y="5734067"/>
            <a:ext cx="9906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145908" name="Straight Connector 21"/>
          <p:cNvCxnSpPr>
            <a:cxnSpLocks/>
          </p:cNvCxnSpPr>
          <p:nvPr/>
        </p:nvCxnSpPr>
        <p:spPr>
          <a:xfrm>
            <a:off x="0" y="5695951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7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7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803" y="1463043"/>
            <a:ext cx="3663156" cy="39671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900" b="0" i="1" spc="0" baseline="0">
                <a:solidFill>
                  <a:schemeClr val="tx2"/>
                </a:solidFill>
                <a:latin typeface="+mn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73" name="Content Placeholder 11"/>
          <p:cNvSpPr>
            <a:spLocks noGrp="1"/>
          </p:cNvSpPr>
          <p:nvPr>
            <p:ph sz="quarter" idx="14"/>
          </p:nvPr>
        </p:nvSpPr>
        <p:spPr>
          <a:xfrm>
            <a:off x="4447381" y="1463040"/>
            <a:ext cx="5071666" cy="396849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74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8D7A5F-39C3-47E6-9A6A-7BF908D3B454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75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76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8988" name="Picture Placeholder 2"/>
          <p:cNvSpPr>
            <a:spLocks noGrp="1"/>
          </p:cNvSpPr>
          <p:nvPr>
            <p:ph type="pic" idx="1"/>
          </p:nvPr>
        </p:nvSpPr>
        <p:spPr>
          <a:xfrm>
            <a:off x="5664994" y="3"/>
            <a:ext cx="4241006" cy="5657851"/>
          </a:xfrm>
        </p:spPr>
        <p:txBody>
          <a:bodyPr anchor="ctr" anchorCtr="0"/>
          <a:lstStyle>
            <a:lvl1pPr marL="0" indent="0" algn="ctr">
              <a:buNone/>
              <a:defRPr sz="3800">
                <a:solidFill>
                  <a:schemeClr val="tx1"/>
                </a:solidFill>
              </a:defRPr>
            </a:lvl1pPr>
            <a:lvl2pPr marL="535762" indent="0">
              <a:buNone/>
              <a:defRPr sz="3300"/>
            </a:lvl2pPr>
            <a:lvl3pPr marL="1071523" indent="0">
              <a:buNone/>
              <a:defRPr sz="2800"/>
            </a:lvl3pPr>
            <a:lvl4pPr marL="1607285" indent="0">
              <a:buNone/>
              <a:defRPr sz="2300"/>
            </a:lvl4pPr>
            <a:lvl5pPr marL="2143048" indent="0">
              <a:buNone/>
              <a:defRPr sz="2300"/>
            </a:lvl5pPr>
            <a:lvl6pPr marL="2678813" indent="0">
              <a:buNone/>
              <a:defRPr sz="2300"/>
            </a:lvl6pPr>
            <a:lvl7pPr marL="3214570" indent="0">
              <a:buNone/>
              <a:defRPr sz="2300"/>
            </a:lvl7pPr>
            <a:lvl8pPr marL="3750335" indent="0">
              <a:buNone/>
              <a:defRPr sz="2300"/>
            </a:lvl8pPr>
            <a:lvl9pPr marL="4286099" indent="0">
              <a:buNone/>
              <a:defRPr sz="23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98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81795" y="1600202"/>
            <a:ext cx="4953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900" i="1">
                <a:solidFill>
                  <a:schemeClr val="tx1"/>
                </a:solidFill>
              </a:defRPr>
            </a:lvl1pPr>
            <a:lvl2pPr marL="200912" indent="1863">
              <a:buNone/>
              <a:defRPr>
                <a:solidFill>
                  <a:schemeClr val="bg2"/>
                </a:solidFill>
              </a:defRPr>
            </a:lvl2pPr>
            <a:lvl3pPr marL="403683" indent="7445">
              <a:buNone/>
              <a:defRPr>
                <a:solidFill>
                  <a:schemeClr val="bg2"/>
                </a:solidFill>
              </a:defRPr>
            </a:lvl3pPr>
            <a:lvl4pPr marL="604596" indent="3724">
              <a:buNone/>
              <a:defRPr>
                <a:solidFill>
                  <a:schemeClr val="bg2"/>
                </a:solidFill>
              </a:defRPr>
            </a:lvl4pPr>
            <a:lvl5pPr marL="807367" indent="-186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90" name="Rectangle 10"/>
          <p:cNvSpPr/>
          <p:nvPr/>
        </p:nvSpPr>
        <p:spPr>
          <a:xfrm>
            <a:off x="0" y="5734067"/>
            <a:ext cx="9906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145909" name="Straight Connector 11"/>
          <p:cNvCxnSpPr>
            <a:cxnSpLocks/>
          </p:cNvCxnSpPr>
          <p:nvPr/>
        </p:nvCxnSpPr>
        <p:spPr>
          <a:xfrm>
            <a:off x="0" y="5695951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91" name="Title Placeholder 1"/>
          <p:cNvSpPr>
            <a:spLocks noGrp="1"/>
          </p:cNvSpPr>
          <p:nvPr>
            <p:ph type="title"/>
          </p:nvPr>
        </p:nvSpPr>
        <p:spPr>
          <a:xfrm>
            <a:off x="381794" y="275208"/>
            <a:ext cx="4953000" cy="1324992"/>
          </a:xfrm>
          <a:prstGeom prst="rect">
            <a:avLst/>
          </a:prstGeom>
        </p:spPr>
        <p:txBody>
          <a:bodyPr vert="horz" lIns="107153" tIns="53569" rIns="107153" bIns="5356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992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A4C478-42F2-4C67-A5AB-DF0DC30194CF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93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994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902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9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30F8-4817-4824-B3C4-E57899191A96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598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49025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58B5-69D5-4D0B-A0BC-96E22001BBAF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766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AA16CC-ABD3-43EC-A22A-61449CC1E5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64339C-B858-4767-A3A2-8746D24D84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34274"/>
            <a:ext cx="41482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6C23DFF6-A76F-42ED-9F83-18CB3F895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0237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Title 1"/>
          <p:cNvSpPr>
            <a:spLocks noGrp="1"/>
          </p:cNvSpPr>
          <p:nvPr>
            <p:ph type="title"/>
          </p:nvPr>
        </p:nvSpPr>
        <p:spPr>
          <a:xfrm>
            <a:off x="428497" y="0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90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597A-E640-4AE0-9D1C-741EE6498D0A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90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4630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Title 1"/>
          <p:cNvSpPr>
            <a:spLocks noGrp="1"/>
          </p:cNvSpPr>
          <p:nvPr>
            <p:ph type="title"/>
          </p:nvPr>
        </p:nvSpPr>
        <p:spPr>
          <a:xfrm>
            <a:off x="15890" y="17"/>
            <a:ext cx="9877425" cy="514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9016" name="Table Placeholder 2"/>
          <p:cNvSpPr>
            <a:spLocks noGrp="1"/>
          </p:cNvSpPr>
          <p:nvPr>
            <p:ph type="tbl" idx="1"/>
          </p:nvPr>
        </p:nvSpPr>
        <p:spPr>
          <a:xfrm>
            <a:off x="762002" y="1981200"/>
            <a:ext cx="83820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333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B287EC0-AC67-4A06-83C2-B3747D399E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CAAF8BE-A911-4FA8-B318-E30F025B61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34184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64AD6E28-AA21-4A55-8DAC-C94EEABF1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8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F1EACF8-ECD8-425F-B5E4-F0A9071A07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7F580C8-D665-416F-992C-157481F370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385EF403-E832-4F0E-B483-FDF23EBE5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0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1463040"/>
            <a:ext cx="832104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C2B958-7560-410B-86D2-247A3686D35E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548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6AA6-7B87-4ABE-9BD1-D6A10D4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30E7B-2C9C-4D8A-B152-83E37EFAD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839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795" y="4003303"/>
            <a:ext cx="4953000" cy="1178299"/>
          </a:xfrm>
        </p:spPr>
        <p:txBody>
          <a:bodyPr>
            <a:normAutofit/>
          </a:bodyPr>
          <a:lstStyle>
            <a:lvl1pPr marL="0" indent="0" algn="l">
              <a:buNone/>
              <a:defRPr sz="2300" b="0" i="1" cap="none" spc="141" baseline="0">
                <a:solidFill>
                  <a:schemeClr val="tx1"/>
                </a:solidFill>
              </a:defRPr>
            </a:lvl1pPr>
            <a:lvl2pPr marL="53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4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A17-DCED-4C08-B8C3-5919141D318E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906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809" y="1828803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97" y="1990079"/>
            <a:ext cx="9143238" cy="1984248"/>
          </a:xfrm>
        </p:spPr>
        <p:txBody>
          <a:bodyPr>
            <a:noAutofit/>
          </a:bodyPr>
          <a:lstStyle>
            <a:lvl1pPr>
              <a:defRPr kumimoji="0" lang="en-US" sz="7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1071523" rtl="0" eaLnBrk="1" fontAlgn="auto" latinLnBrk="0" hangingPunct="1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4783" y="0"/>
            <a:ext cx="9920785" cy="5582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" y="1066816"/>
            <a:ext cx="214491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5309616" y="1463040"/>
            <a:ext cx="4210050" cy="428853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1463040"/>
            <a:ext cx="4210050" cy="428853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4B93A6-DBE6-4838-8C4F-5E921CC588A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118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795" y="1463043"/>
            <a:ext cx="4210050" cy="509587"/>
          </a:xfrm>
        </p:spPr>
        <p:txBody>
          <a:bodyPr>
            <a:normAutofit/>
          </a:bodyPr>
          <a:lstStyle>
            <a:lvl1pPr marL="0" indent="0">
              <a:buNone/>
              <a:defRPr sz="2300" b="0" i="1" spc="0" baseline="0">
                <a:solidFill>
                  <a:schemeClr val="tx1"/>
                </a:solidFill>
                <a:latin typeface="+mj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8997" y="1463043"/>
            <a:ext cx="4210050" cy="509587"/>
          </a:xfrm>
        </p:spPr>
        <p:txBody>
          <a:bodyPr>
            <a:normAutofit/>
          </a:bodyPr>
          <a:lstStyle>
            <a:lvl1pPr marL="0" indent="0">
              <a:buNone/>
              <a:defRPr sz="2300" b="0" i="1" spc="0" baseline="0">
                <a:solidFill>
                  <a:schemeClr val="tx1"/>
                </a:solidFill>
                <a:latin typeface="+mj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5308997" y="2011680"/>
            <a:ext cx="4210050" cy="373684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81795" y="2011680"/>
            <a:ext cx="4210050" cy="373684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8147DB-6B49-4B34-857D-2442A48BB2F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2757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83074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94B70E6-E475-4AAD-A39B-4DDCF6445F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14D7549-E629-4C9D-AED5-CADDBCB49D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altLang="en-US" sz="1000" i="1" dirty="0">
                <a:solidFill>
                  <a:srgbClr val="FAFD00"/>
                </a:solidFill>
                <a:latin typeface="Arial Narrow" panose="020B0606020202030204" pitchFamily="34" charset="0"/>
              </a:rPr>
              <a:t>SBS Introduction/ </a:t>
            </a:r>
            <a:fld id="{343B85EB-F809-4C4D-8C5A-8680704A8561}" type="slidenum">
              <a:rPr lang="en-GB" altLang="en-US" sz="1000" i="1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BE91D421-2CC0-43A8-8AFA-35CCE85FF4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5622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67"/>
            <a:ext cx="9906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1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803" y="1463043"/>
            <a:ext cx="3663156" cy="39671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900" b="0" i="1" spc="0" baseline="0">
                <a:solidFill>
                  <a:schemeClr val="tx2"/>
                </a:solidFill>
                <a:latin typeface="+mn-lt"/>
              </a:defRPr>
            </a:lvl1pPr>
            <a:lvl2pPr marL="535762" indent="0">
              <a:buNone/>
              <a:defRPr sz="1400"/>
            </a:lvl2pPr>
            <a:lvl3pPr marL="1071523" indent="0">
              <a:buNone/>
              <a:defRPr sz="1200"/>
            </a:lvl3pPr>
            <a:lvl4pPr marL="1607285" indent="0">
              <a:buNone/>
              <a:defRPr sz="1100"/>
            </a:lvl4pPr>
            <a:lvl5pPr marL="2143048" indent="0">
              <a:buNone/>
              <a:defRPr sz="1100"/>
            </a:lvl5pPr>
            <a:lvl6pPr marL="2678813" indent="0">
              <a:buNone/>
              <a:defRPr sz="1100"/>
            </a:lvl6pPr>
            <a:lvl7pPr marL="3214570" indent="0">
              <a:buNone/>
              <a:defRPr sz="1100"/>
            </a:lvl7pPr>
            <a:lvl8pPr marL="3750335" indent="0">
              <a:buNone/>
              <a:defRPr sz="1100"/>
            </a:lvl8pPr>
            <a:lvl9pPr marL="42860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447381" y="1463040"/>
            <a:ext cx="5071666" cy="3968496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8D7A5F-39C3-47E6-9A6A-7BF908D3B454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2903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4994" y="3"/>
            <a:ext cx="4241006" cy="5657851"/>
          </a:xfrm>
        </p:spPr>
        <p:txBody>
          <a:bodyPr anchor="ctr" anchorCtr="0"/>
          <a:lstStyle>
            <a:lvl1pPr marL="0" indent="0" algn="ctr">
              <a:buNone/>
              <a:defRPr sz="3800">
                <a:solidFill>
                  <a:schemeClr val="tx1"/>
                </a:solidFill>
              </a:defRPr>
            </a:lvl1pPr>
            <a:lvl2pPr marL="535762" indent="0">
              <a:buNone/>
              <a:defRPr sz="3300"/>
            </a:lvl2pPr>
            <a:lvl3pPr marL="1071523" indent="0">
              <a:buNone/>
              <a:defRPr sz="2800"/>
            </a:lvl3pPr>
            <a:lvl4pPr marL="1607285" indent="0">
              <a:buNone/>
              <a:defRPr sz="2300"/>
            </a:lvl4pPr>
            <a:lvl5pPr marL="2143048" indent="0">
              <a:buNone/>
              <a:defRPr sz="2300"/>
            </a:lvl5pPr>
            <a:lvl6pPr marL="2678813" indent="0">
              <a:buNone/>
              <a:defRPr sz="2300"/>
            </a:lvl6pPr>
            <a:lvl7pPr marL="3214570" indent="0">
              <a:buNone/>
              <a:defRPr sz="2300"/>
            </a:lvl7pPr>
            <a:lvl8pPr marL="3750335" indent="0">
              <a:buNone/>
              <a:defRPr sz="2300"/>
            </a:lvl8pPr>
            <a:lvl9pPr marL="4286099" indent="0">
              <a:buNone/>
              <a:defRPr sz="23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81795" y="1600202"/>
            <a:ext cx="4953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900" i="1">
                <a:solidFill>
                  <a:schemeClr val="tx1"/>
                </a:solidFill>
              </a:defRPr>
            </a:lvl1pPr>
            <a:lvl2pPr marL="200912" indent="1863">
              <a:buNone/>
              <a:defRPr>
                <a:solidFill>
                  <a:schemeClr val="bg2"/>
                </a:solidFill>
              </a:defRPr>
            </a:lvl2pPr>
            <a:lvl3pPr marL="403683" indent="7445">
              <a:buNone/>
              <a:defRPr>
                <a:solidFill>
                  <a:schemeClr val="bg2"/>
                </a:solidFill>
              </a:defRPr>
            </a:lvl3pPr>
            <a:lvl4pPr marL="604596" indent="3724">
              <a:buNone/>
              <a:defRPr>
                <a:solidFill>
                  <a:schemeClr val="bg2"/>
                </a:solidFill>
              </a:defRPr>
            </a:lvl4pPr>
            <a:lvl5pPr marL="807367" indent="-186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67"/>
            <a:ext cx="9906000" cy="11239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1"/>
            <a:ext cx="9906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81794" y="275208"/>
            <a:ext cx="4953000" cy="1324992"/>
          </a:xfrm>
          <a:prstGeom prst="rect">
            <a:avLst/>
          </a:prstGeom>
        </p:spPr>
        <p:txBody>
          <a:bodyPr vert="horz" lIns="107153" tIns="53569" rIns="107153" bIns="5356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A4C478-42F2-4C67-A5AB-DF0DC30194CF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2128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30F8-4817-4824-B3C4-E57899191A96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401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3" tIns="53569" rIns="107153" bIns="53569" rtlCol="0" anchor="ctr"/>
          <a:lstStyle/>
          <a:p>
            <a:pPr algn="ctr" defTabSz="1071523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58B5-69D5-4D0B-A0BC-96E22001BBAF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223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69" y="39638"/>
            <a:ext cx="9673075" cy="599909"/>
          </a:xfrm>
          <a:noFill/>
        </p:spPr>
        <p:txBody>
          <a:bodyPr/>
          <a:lstStyle>
            <a:lvl1pPr>
              <a:defRPr b="1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638" y="6569071"/>
            <a:ext cx="740532" cy="260648"/>
          </a:xfrm>
        </p:spPr>
        <p:txBody>
          <a:bodyPr/>
          <a:lstStyle>
            <a:lvl1pPr>
              <a:defRPr sz="900"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B3BDF73-121B-45D4-870B-395592813C16}" type="datetime1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92827" y="6578499"/>
            <a:ext cx="3136900" cy="260648"/>
          </a:xfrm>
        </p:spPr>
        <p:txBody>
          <a:bodyPr/>
          <a:lstStyle>
            <a:lvl1pPr>
              <a:defRPr sz="900"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1499" y="6525347"/>
            <a:ext cx="553877" cy="294948"/>
          </a:xfrm>
        </p:spPr>
        <p:txBody>
          <a:bodyPr/>
          <a:lstStyle>
            <a:lvl1pPr>
              <a:defRPr sz="900"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177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0A9D-09A9-444B-82CE-E151ABE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3791-2CF5-4AAD-B78D-8190A4E7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798513"/>
            <a:ext cx="4752975" cy="5808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55FCE-1AB7-4BC2-A99A-4B19920D0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7300" y="798513"/>
            <a:ext cx="4752975" cy="5808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33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97" y="0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597A-E640-4AE0-9D1C-741EE6498D0A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11/12/2018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4825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" y="17"/>
            <a:ext cx="9877425" cy="514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2" y="1981200"/>
            <a:ext cx="83820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42211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C936-245F-4E3F-8069-9E626CF47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A1C56-198C-4A5B-8978-3C81E3C8F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51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FA10-BF15-4FAC-B21A-D5DAE0AB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BD65-3349-4C43-A4FE-47FFED3D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86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F3C-A24B-4D1E-9F82-B3FC34F0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FDF5A-2AEC-4ACC-BB68-F47C9EB77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57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DAA0-746F-49AE-83B7-D68F1683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121D-8797-4B9E-9ADA-4F51349AE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FF29F-6C94-4970-A65E-D1850BE2C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93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4E65-9B15-4581-9FEC-DCB9A4B6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C3384-AB12-4F95-81BD-22EF4F77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C1D2-C66A-4603-A633-6C7CBF0C1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41E48-2FE5-4677-9760-0A3B39B36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3A25B-BA71-414B-A624-54BB1891B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73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A76E-AD4A-40CA-BCD4-B7524533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25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12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ADCB-7569-4619-B9F2-071038B9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65C06-87C6-456E-9482-A9AA15CC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D36B4-E885-4AFA-B466-498ACE5C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28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7387-2373-44F9-9B51-1C09EC29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7EFF9-FD40-4D58-B9B5-42DE9C7EB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0E67C-022D-4943-989E-B19DF8BD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59110-DDA6-40B8-ACFB-8DD532DCE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B725-86F8-4D1B-A384-1C0D0843C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51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4AE2-1503-4B9A-823F-EB6DFAB8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BFC95-2678-4DE0-BE5D-8F224466E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7BFFD-8DD2-4197-A46D-8FFB19994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38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0BA4-F06A-468F-B180-480CC9EE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71966-2E07-4559-828A-D884D50DD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07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2DBB0-0F07-4941-9AD5-5E7133A6D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7438" y="0"/>
            <a:ext cx="2468562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BEB39-0C0F-4F8A-A134-BCF603701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" y="0"/>
            <a:ext cx="7256463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38F5-2A12-4D48-A115-79B7A3BB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7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C747-277F-434F-8F82-4786B068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2DFE-AC47-49B8-B107-1FA19B94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559CF-14CC-4C37-8AE6-8C5E07D2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4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2B7E-EE61-471A-AADB-1346BC3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BFCBE-C45A-4EDB-BFD8-788752FAC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B02E1-DE94-4643-A129-600149E66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9614A3-85C4-46D6-8D01-890C1AA1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5" y="0"/>
            <a:ext cx="9877425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D22689-0EB8-49DC-9CB5-16F259163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798513"/>
            <a:ext cx="9658350" cy="580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866376ED-7460-423E-B1B3-6E1B6DAFAF73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671513"/>
            <a:ext cx="9842500" cy="0"/>
            <a:chOff x="16" y="423"/>
            <a:chExt cx="6200" cy="0"/>
          </a:xfrm>
        </p:grpSpPr>
        <p:sp>
          <p:nvSpPr>
            <p:cNvPr id="1028" name="Line 4">
              <a:extLst>
                <a:ext uri="{FF2B5EF4-FFF2-40B4-BE49-F238E27FC236}">
                  <a16:creationId xmlns:a16="http://schemas.microsoft.com/office/drawing/2014/main" id="{ECD7871C-5DB0-4208-8D01-7A6F7F673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423"/>
              <a:ext cx="208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496F53B6-6CCC-4F55-B7D5-42F2519C2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423"/>
              <a:ext cx="2212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2F3A9C4B-A6A5-4A3F-A4E7-F803583AB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423"/>
              <a:ext cx="2093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32" name="Rectangle 8">
            <a:extLst>
              <a:ext uri="{FF2B5EF4-FFF2-40B4-BE49-F238E27FC236}">
                <a16:creationId xmlns:a16="http://schemas.microsoft.com/office/drawing/2014/main" id="{081F0D01-E88E-4A5A-AB89-25E2349C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239" y="6605588"/>
            <a:ext cx="25748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lvl="1" algn="l">
              <a:buFontTx/>
              <a:buChar char="©"/>
            </a:pPr>
            <a:r>
              <a:rPr lang="en-GB" altLang="en-US" sz="800" i="1" dirty="0">
                <a:solidFill>
                  <a:srgbClr val="FAFD00"/>
                </a:solidFill>
                <a:latin typeface="Arial" panose="020B0604020202020204" pitchFamily="34" charset="0"/>
              </a:rPr>
              <a:t> 1996-2018 Sustensis Ltd, London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3D6937-5DCA-4FE2-906F-EB99F65F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D:\A Sustensis Websites\Images professional\_eswpic_00103.png">
            <a:extLst>
              <a:ext uri="{FF2B5EF4-FFF2-40B4-BE49-F238E27FC236}">
                <a16:creationId xmlns:a16="http://schemas.microsoft.com/office/drawing/2014/main" id="{564D3193-68F0-4BE3-8226-95CBA47BA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8" y="6661405"/>
            <a:ext cx="192885" cy="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377825" indent="-377825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buChar char="r"/>
        <a:defRPr sz="2400" b="1" kern="1200">
          <a:solidFill>
            <a:srgbClr val="FAFD00"/>
          </a:solidFill>
          <a:latin typeface="+mn-lt"/>
          <a:ea typeface="+mn-ea"/>
          <a:cs typeface="+mn-cs"/>
        </a:defRPr>
      </a:lvl1pPr>
      <a:lvl2pPr marL="796925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rgbClr val="FAFD00"/>
          </a:solidFill>
          <a:latin typeface="+mn-lt"/>
          <a:ea typeface="+mn-ea"/>
          <a:cs typeface="+mn-cs"/>
        </a:defRPr>
      </a:lvl2pPr>
      <a:lvl3pPr marL="1216025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rgbClr val="FAFD00"/>
          </a:solidFill>
          <a:latin typeface="+mn-lt"/>
          <a:ea typeface="+mn-ea"/>
          <a:cs typeface="+mn-cs"/>
        </a:defRPr>
      </a:lvl3pPr>
      <a:lvl4pPr marL="1577975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381795" y="228600"/>
            <a:ext cx="8321040" cy="1066800"/>
          </a:xfrm>
          <a:prstGeom prst="rect">
            <a:avLst/>
          </a:prstGeom>
        </p:spPr>
        <p:txBody>
          <a:bodyPr vert="horz" lIns="107153" tIns="53569" rIns="107153" bIns="5356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381795" y="1463040"/>
            <a:ext cx="8321040" cy="4343400"/>
          </a:xfrm>
          <a:prstGeom prst="rect">
            <a:avLst/>
          </a:prstGeom>
        </p:spPr>
        <p:txBody>
          <a:bodyPr vert="horz" lIns="107153" tIns="53569" rIns="107153" bIns="53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381795" y="6543679"/>
            <a:ext cx="1589088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l">
              <a:defRPr sz="1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fld id="{68FF7D3E-3F80-4C9E-9D3F-89F62A0E574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 defTabSz="1071523"/>
              <a:t>11/12/2018</a:t>
            </a:fld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0565" y="6543679"/>
            <a:ext cx="4426744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l">
              <a:defRPr sz="12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543679"/>
            <a:ext cx="949325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r">
              <a:defRPr sz="1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fld id="{ACA0AF44-6E97-4AE6-97C8-62ABBDDB0289}" type="slidenum">
              <a:rPr lang="en-GB" smtClean="0">
                <a:solidFill>
                  <a:srgbClr val="FFFFFF">
                    <a:alpha val="65000"/>
                  </a:srgbClr>
                </a:solidFill>
              </a:rPr>
              <a:pPr defTabSz="1071523"/>
              <a:t>‹#›</a:t>
            </a:fld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34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8" r:id="rId15"/>
  </p:sldLayoutIdLst>
  <p:transition spd="slow">
    <p:fade/>
  </p:transition>
  <p:hf sldNum="0" hdr="0" ftr="0" dt="0"/>
  <p:txStyles>
    <p:titleStyle>
      <a:lvl1pPr algn="l" defTabSz="1071523" rtl="0" eaLnBrk="1" latinLnBrk="0" hangingPunct="1">
        <a:spcBef>
          <a:spcPts val="469"/>
        </a:spcBef>
        <a:buNone/>
        <a:defRPr sz="47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1071523" rtl="0" eaLnBrk="1" latinLnBrk="0" hangingPunct="1">
        <a:spcBef>
          <a:spcPts val="1408"/>
        </a:spcBef>
        <a:spcAft>
          <a:spcPts val="0"/>
        </a:spcAft>
        <a:buClr>
          <a:schemeClr val="accent5"/>
        </a:buClr>
        <a:buFont typeface="Arial" pitchFamily="34" charset="0"/>
        <a:buNone/>
        <a:defRPr sz="2100" b="0" i="0" kern="1200" cap="none" spc="35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200912" indent="-200912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403683" indent="-193470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606452" indent="-199050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807367" indent="-202773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1017953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0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457270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1650147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2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23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285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048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8813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570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335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099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795" y="228600"/>
            <a:ext cx="8321040" cy="1066800"/>
          </a:xfrm>
          <a:prstGeom prst="rect">
            <a:avLst/>
          </a:prstGeom>
        </p:spPr>
        <p:txBody>
          <a:bodyPr vert="horz" lIns="107153" tIns="53569" rIns="107153" bIns="5356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795" y="1463040"/>
            <a:ext cx="8321040" cy="4343400"/>
          </a:xfrm>
          <a:prstGeom prst="rect">
            <a:avLst/>
          </a:prstGeom>
        </p:spPr>
        <p:txBody>
          <a:bodyPr vert="horz" lIns="107153" tIns="53569" rIns="107153" bIns="53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795" y="6543679"/>
            <a:ext cx="1589088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l">
              <a:defRPr sz="1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fld id="{68FF7D3E-3F80-4C9E-9D3F-89F62A0E5742}" type="datetime1">
              <a:rPr lang="en-US" smtClean="0">
                <a:solidFill>
                  <a:srgbClr val="FFFFFF">
                    <a:alpha val="65000"/>
                  </a:srgbClr>
                </a:solidFill>
              </a:rPr>
              <a:pPr defTabSz="1071523"/>
              <a:t>11/12/2018</a:t>
            </a:fld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0565" y="6543679"/>
            <a:ext cx="4426744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l">
              <a:defRPr sz="12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543679"/>
            <a:ext cx="949325" cy="247651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>
            <a:lvl1pPr algn="r">
              <a:defRPr sz="1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1071523"/>
            <a:fld id="{ACA0AF44-6E97-4AE6-97C8-62ABBDDB0289}" type="slidenum">
              <a:rPr lang="en-GB" smtClean="0">
                <a:solidFill>
                  <a:srgbClr val="FFFFFF">
                    <a:alpha val="65000"/>
                  </a:srgbClr>
                </a:solidFill>
              </a:rPr>
              <a:pPr defTabSz="1071523"/>
              <a:t>‹#›</a:t>
            </a:fld>
            <a:endParaRPr lang="en-GB" dirty="0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2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ransition spd="slow">
    <p:fade/>
  </p:transition>
  <p:hf sldNum="0" hdr="0" ftr="0" dt="0"/>
  <p:txStyles>
    <p:titleStyle>
      <a:lvl1pPr algn="l" defTabSz="1071523" rtl="0" eaLnBrk="1" latinLnBrk="0" hangingPunct="1">
        <a:spcBef>
          <a:spcPts val="469"/>
        </a:spcBef>
        <a:buNone/>
        <a:defRPr sz="47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1071523" rtl="0" eaLnBrk="1" latinLnBrk="0" hangingPunct="1">
        <a:spcBef>
          <a:spcPts val="1408"/>
        </a:spcBef>
        <a:spcAft>
          <a:spcPts val="0"/>
        </a:spcAft>
        <a:buClr>
          <a:schemeClr val="accent5"/>
        </a:buClr>
        <a:buFont typeface="Arial" pitchFamily="34" charset="0"/>
        <a:buNone/>
        <a:defRPr sz="2100" b="0" i="0" kern="1200" cap="none" spc="35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200912" indent="-200912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403683" indent="-193470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606452" indent="-199050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807367" indent="-202773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1017953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0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457270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1650147" indent="-203587" algn="l" defTabSz="1071523" rtl="0" eaLnBrk="1" latinLnBrk="0" hangingPunct="1">
        <a:spcBef>
          <a:spcPts val="704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2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23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285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048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8813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570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335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099" algn="l" defTabSz="107152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40CC6C-6B29-45B5-9F08-2B063CB2A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5" y="0"/>
            <a:ext cx="9877425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D263E6D7-538F-4752-9A20-95DD1158F821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581025"/>
            <a:ext cx="9842500" cy="0"/>
            <a:chOff x="16" y="366"/>
            <a:chExt cx="6200" cy="0"/>
          </a:xfrm>
        </p:grpSpPr>
        <p:sp>
          <p:nvSpPr>
            <p:cNvPr id="1027" name="Line 3">
              <a:extLst>
                <a:ext uri="{FF2B5EF4-FFF2-40B4-BE49-F238E27FC236}">
                  <a16:creationId xmlns:a16="http://schemas.microsoft.com/office/drawing/2014/main" id="{52373876-4157-4829-99EA-710529051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66"/>
              <a:ext cx="208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" name="Line 4">
              <a:extLst>
                <a:ext uri="{FF2B5EF4-FFF2-40B4-BE49-F238E27FC236}">
                  <a16:creationId xmlns:a16="http://schemas.microsoft.com/office/drawing/2014/main" id="{7B0FCCE9-E20C-4262-ACD4-29E6E5284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1" y="366"/>
              <a:ext cx="2212" cy="0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247CD9F9-8BB1-4312-8335-FE8867988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" y="366"/>
              <a:ext cx="2093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46A5C153-2474-4EB7-B6E1-9CBFCE748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6664325"/>
            <a:ext cx="1439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fld id="{343B85EB-F809-4C4D-8C5A-8680704A8561}" type="slidenum">
              <a:rPr lang="en-GB" altLang="en-US" sz="1000" i="1" smtClean="0">
                <a:solidFill>
                  <a:srgbClr val="FAFD00"/>
                </a:solidFill>
                <a:latin typeface="Arial Narrow" panose="020B0606020202030204" pitchFamily="34" charset="0"/>
              </a:rPr>
              <a:pPr algn="l">
                <a:lnSpc>
                  <a:spcPct val="100000"/>
                </a:lnSpc>
              </a:pPr>
              <a:t>‹#›</a:t>
            </a:fld>
            <a:endParaRPr lang="en-GB" altLang="en-US" sz="1000" i="1" dirty="0">
              <a:solidFill>
                <a:srgbClr val="FAFD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09877-275E-492D-A50A-6C6868D68572}"/>
              </a:ext>
            </a:extLst>
          </p:cNvPr>
          <p:cNvGrpSpPr/>
          <p:nvPr userDrawn="1"/>
        </p:nvGrpSpPr>
        <p:grpSpPr>
          <a:xfrm>
            <a:off x="7169239" y="6605588"/>
            <a:ext cx="2574837" cy="252412"/>
            <a:chOff x="7169239" y="6605588"/>
            <a:chExt cx="2574837" cy="252412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8D5A3F7-A3ED-4D53-826F-A1E29AD9CD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9239" y="6605588"/>
              <a:ext cx="2574837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b"/>
            <a:lstStyle/>
            <a:p>
              <a:pPr lvl="1" algn="l">
                <a:buFontTx/>
                <a:buChar char="©"/>
              </a:pPr>
              <a:r>
                <a:rPr lang="en-GB" altLang="en-US" sz="800" i="1" dirty="0">
                  <a:solidFill>
                    <a:srgbClr val="FAFD00"/>
                  </a:solidFill>
                  <a:latin typeface="Arial" panose="020B0604020202020204" pitchFamily="34" charset="0"/>
                </a:rPr>
                <a:t> 1996-2018 Sustensis Ltd, London</a:t>
              </a:r>
            </a:p>
          </p:txBody>
        </p:sp>
        <p:pic>
          <p:nvPicPr>
            <p:cNvPr id="12" name="Picture 2" descr="D:\A Sustensis Websites\Images professional\_eswpic_00103.png">
              <a:extLst>
                <a:ext uri="{FF2B5EF4-FFF2-40B4-BE49-F238E27FC236}">
                  <a16:creationId xmlns:a16="http://schemas.microsoft.com/office/drawing/2014/main" id="{53902681-D5C7-487D-B8DA-1ABD533C06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848" y="6661405"/>
              <a:ext cx="192885" cy="19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36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anose="05000000000000000000" pitchFamily="2" charset="2"/>
        <a:buChar char="r"/>
        <a:defRPr sz="2400" b="1" kern="1200">
          <a:solidFill>
            <a:srgbClr val="FAFD00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rgbClr val="FAFD00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rgbClr val="FAFD00"/>
          </a:solidFill>
          <a:latin typeface="+mn-lt"/>
          <a:ea typeface="+mn-ea"/>
          <a:cs typeface="+mn-cs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rgbClr val="FAF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ensis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Office_Excel_2007_Workbook233333355488888888888834222222222224.xlsx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 Box 6"/>
          <p:cNvSpPr txBox="1">
            <a:spLocks noChangeArrowheads="1"/>
          </p:cNvSpPr>
          <p:nvPr/>
        </p:nvSpPr>
        <p:spPr bwMode="auto">
          <a:xfrm>
            <a:off x="637425" y="2516552"/>
            <a:ext cx="8784976" cy="20285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233" tIns="44325" rIns="90233" bIns="44325">
            <a:spAutoFit/>
          </a:bodyPr>
          <a:lstStyle>
            <a:defPPr>
              <a:defRPr lang="en-US"/>
            </a:defPPr>
            <a:lvl1pPr algn="ctr" defTabSz="75983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Business Sustainability in the age of exponential change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Part 2</a:t>
            </a:r>
            <a:endParaRPr lang="en-GB" sz="3200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lvl="0" defTabSz="893346" eaLnBrk="1" fontAlgn="auto" hangingPunct="1">
              <a:lnSpc>
                <a:spcPct val="100000"/>
              </a:lnSpc>
              <a:spcBef>
                <a:spcPct val="30000"/>
              </a:spcBef>
              <a:spcAft>
                <a:spcPct val="70000"/>
              </a:spcAft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can we achieve global economic sustainability? </a:t>
            </a:r>
          </a:p>
        </p:txBody>
      </p:sp>
      <p:sp>
        <p:nvSpPr>
          <p:cNvPr id="1048616" name="Rectangle 2"/>
          <p:cNvSpPr>
            <a:spLocks noChangeArrowheads="1"/>
          </p:cNvSpPr>
          <p:nvPr/>
        </p:nvSpPr>
        <p:spPr bwMode="auto">
          <a:xfrm>
            <a:off x="3416377" y="4941169"/>
            <a:ext cx="3227072" cy="13821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233" tIns="44325" rIns="90233" bIns="44325">
            <a:spAutoFit/>
          </a:bodyPr>
          <a:lstStyle/>
          <a:p>
            <a:pPr defTabSz="759835">
              <a:lnSpc>
                <a:spcPct val="100000"/>
              </a:lnSpc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Tony Czarnecki</a:t>
            </a:r>
          </a:p>
          <a:p>
            <a:pPr defTabSz="759835">
              <a:lnSpc>
                <a:spcPct val="100000"/>
              </a:lnSpc>
            </a:pP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Partner, Sustensis</a:t>
            </a:r>
          </a:p>
          <a:p>
            <a:pPr defTabSz="759835">
              <a:lnSpc>
                <a:spcPct val="100000"/>
              </a:lnSpc>
            </a:pP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www.sustensis.co.uk</a:t>
            </a: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defTabSz="759835">
              <a:lnSpc>
                <a:spcPct val="100000"/>
              </a:lnSpc>
            </a:pP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London, 8</a:t>
            </a:r>
            <a:r>
              <a:rPr lang="en-GB" sz="1600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 2018 </a:t>
            </a:r>
          </a:p>
          <a:p>
            <a:pPr defTabSz="759835">
              <a:lnSpc>
                <a:spcPct val="100000"/>
              </a:lnSpc>
            </a:pPr>
            <a:endParaRPr lang="en-GB" sz="1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Sustensis logo">
            <a:extLst>
              <a:ext uri="{FF2B5EF4-FFF2-40B4-BE49-F238E27FC236}">
                <a16:creationId xmlns:a16="http://schemas.microsoft.com/office/drawing/2014/main" id="{1747EBF7-3B19-45FA-AB76-47C11B83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39700"/>
            <a:ext cx="11747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47923D1-5B9E-48CE-BB33-611B4C2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1436688"/>
            <a:ext cx="26511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200" i="1" dirty="0">
                <a:solidFill>
                  <a:srgbClr val="FAFD00"/>
                </a:solidFill>
                <a:latin typeface="Arial" panose="020B0604020202020204" pitchFamily="34" charset="0"/>
              </a:rPr>
              <a:t>…where Business Sustainability </a:t>
            </a:r>
          </a:p>
          <a:p>
            <a:r>
              <a:rPr lang="en-GB" altLang="en-US" sz="1200" i="1" dirty="0">
                <a:solidFill>
                  <a:srgbClr val="FAFD00"/>
                </a:solidFill>
                <a:latin typeface="Arial" panose="020B0604020202020204" pitchFamily="34" charset="0"/>
              </a:rPr>
              <a:t>makes good business sense</a:t>
            </a:r>
            <a:endParaRPr lang="en-GB" altLang="en-US" sz="1000" b="0" dirty="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"/>
            <a:ext cx="9921427" cy="685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25" y="2148947"/>
            <a:ext cx="9906001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Corbel"/>
              </a:rPr>
              <a:t>1% of the world’s population owns half of the world’s wealth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F0F48-9081-4EA1-B440-5B511B663DC4}"/>
              </a:ext>
            </a:extLst>
          </p:cNvPr>
          <p:cNvSpPr/>
          <p:nvPr/>
        </p:nvSpPr>
        <p:spPr>
          <a:xfrm>
            <a:off x="3988457" y="1696519"/>
            <a:ext cx="1573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0000"/>
                </a:solidFill>
                <a:latin typeface="Corbel"/>
              </a:rPr>
              <a:t>1% of the world’s population owns half of the world’s wealth</a:t>
            </a:r>
            <a:endParaRPr lang="en-GB" sz="800" b="0" dirty="0">
              <a:solidFill>
                <a:srgbClr val="FF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143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BC4F2F7-7AFB-48DB-B125-3E033365DB6C}"/>
              </a:ext>
            </a:extLst>
          </p:cNvPr>
          <p:cNvSpPr/>
          <p:nvPr/>
        </p:nvSpPr>
        <p:spPr>
          <a:xfrm>
            <a:off x="63629" y="1208428"/>
            <a:ext cx="970673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893346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GB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Wealth Redistribution Fund (GWRF) -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country’s contribution starts at 0.7% GDP, progressively rising to 2% in 2030</a:t>
            </a:r>
          </a:p>
          <a:p>
            <a:pPr marL="457200" indent="-457200" algn="l" defTabSz="893346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started now, GWRF annual new funds would reach about </a:t>
            </a:r>
            <a:r>
              <a:rPr lang="en-GB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 trillion in 2030</a:t>
            </a:r>
          </a:p>
          <a:p>
            <a:pPr marL="457200" indent="-457200" algn="l" defTabSz="893346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Redistribute the funds in </a:t>
            </a:r>
            <a:r>
              <a:rPr lang="en-GB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EU-style Cohesion Programme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countries below 90% of average GDP/head receive help through closely monitored projects</a:t>
            </a:r>
          </a:p>
          <a:p>
            <a:pPr marL="457200" indent="-457200" algn="l" defTabSz="893346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Recipient countries additionally contribute  about 15% of the value of the project</a:t>
            </a:r>
          </a:p>
          <a:p>
            <a:pPr marL="457200" indent="-457200" algn="l" defTabSz="893346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side-effect – significant boost for the world economy (converting consumption into investment)</a:t>
            </a:r>
          </a:p>
          <a:p>
            <a:pPr marL="457200" indent="-457200" algn="l" defTabSz="893346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scale migration or even migration wars would be avoided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2E0E5-CF8D-4017-8D8E-A10DD725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rbel"/>
              </a:rPr>
              <a:t>Global programme of economic and social stability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E7F94B-369A-4C86-83E5-171A5CADAFA8}"/>
              </a:ext>
            </a:extLst>
          </p:cNvPr>
          <p:cNvSpPr txBox="1">
            <a:spLocks noChangeArrowheads="1"/>
          </p:cNvSpPr>
          <p:nvPr/>
        </p:nvSpPr>
        <p:spPr>
          <a:xfrm>
            <a:off x="3632795" y="2766818"/>
            <a:ext cx="3584851" cy="662182"/>
          </a:xfrm>
          <a:prstGeom prst="rect">
            <a:avLst/>
          </a:prstGeom>
        </p:spPr>
        <p:txBody>
          <a:bodyPr vert="horz" wrap="square" lIns="107153" tIns="53569" rIns="107153" bIns="53569" rtlCol="0" anchor="b" anchorCtr="0">
            <a:spAutoFit/>
          </a:bodyPr>
          <a:lstStyle>
            <a:lvl1pPr algn="l" defTabSz="1071523" rtl="0" eaLnBrk="1" latinLnBrk="0" hangingPunct="1">
              <a:spcBef>
                <a:spcPts val="469"/>
              </a:spcBef>
              <a:buNone/>
              <a:defRPr sz="47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eaLnBrk="0" hangingPunct="0">
              <a:spcBef>
                <a:spcPct val="0"/>
              </a:spcBef>
            </a:pPr>
            <a:r>
              <a:rPr lang="en-GB" alt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of PART 2</a:t>
            </a:r>
          </a:p>
        </p:txBody>
      </p:sp>
    </p:spTree>
    <p:extLst>
      <p:ext uri="{BB962C8B-B14F-4D97-AF65-F5344CB8AC3E}">
        <p14:creationId xmlns:p14="http://schemas.microsoft.com/office/powerpoint/2010/main" val="3807617264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419D0D-14F3-4F59-BB1F-2EAE33147240}"/>
              </a:ext>
            </a:extLst>
          </p:cNvPr>
          <p:cNvSpPr txBox="1">
            <a:spLocks/>
          </p:cNvSpPr>
          <p:nvPr/>
        </p:nvSpPr>
        <p:spPr bwMode="auto">
          <a:xfrm>
            <a:off x="28575" y="0"/>
            <a:ext cx="9877425" cy="612294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FF0000"/>
                </a:solidFill>
                <a:latin typeface="Corbel"/>
              </a:rPr>
              <a:t>The benefits of Superintelligence: living in the world of abundance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EBF5E5-E81B-4C95-A046-CF00B14B46C7}"/>
              </a:ext>
            </a:extLst>
          </p:cNvPr>
          <p:cNvGrpSpPr/>
          <p:nvPr/>
        </p:nvGrpSpPr>
        <p:grpSpPr>
          <a:xfrm>
            <a:off x="632520" y="836712"/>
            <a:ext cx="2698175" cy="2182068"/>
            <a:chOff x="251519" y="836712"/>
            <a:chExt cx="2698175" cy="21820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393DAF-E17B-497A-A030-1DB413CF78FE}"/>
                </a:ext>
              </a:extLst>
            </p:cNvPr>
            <p:cNvSpPr/>
            <p:nvPr/>
          </p:nvSpPr>
          <p:spPr>
            <a:xfrm>
              <a:off x="481239" y="2649448"/>
              <a:ext cx="23605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Super Welfare State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3" name="Picture 12" descr="Image result for future Welfare State">
              <a:extLst>
                <a:ext uri="{FF2B5EF4-FFF2-40B4-BE49-F238E27FC236}">
                  <a16:creationId xmlns:a16="http://schemas.microsoft.com/office/drawing/2014/main" id="{C1C408D6-E1D1-49BC-A3A7-573FF639635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836712"/>
              <a:ext cx="2698175" cy="17419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AF2D06-316F-4950-B81A-A95BA4FDB81F}"/>
              </a:ext>
            </a:extLst>
          </p:cNvPr>
          <p:cNvGrpSpPr/>
          <p:nvPr/>
        </p:nvGrpSpPr>
        <p:grpSpPr>
          <a:xfrm>
            <a:off x="3695720" y="846758"/>
            <a:ext cx="2732456" cy="2172022"/>
            <a:chOff x="3314720" y="846758"/>
            <a:chExt cx="2732456" cy="2172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2AF7C2-D943-4EBD-BD66-FDB6937F6ECF}"/>
                </a:ext>
              </a:extLst>
            </p:cNvPr>
            <p:cNvSpPr/>
            <p:nvPr/>
          </p:nvSpPr>
          <p:spPr>
            <a:xfrm>
              <a:off x="3314720" y="2562245"/>
              <a:ext cx="2698175" cy="4565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75983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Regenerative medicine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D18B84-06A4-49A8-A94E-A00BA872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775" y="846758"/>
              <a:ext cx="2685401" cy="17535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D86A89-858E-4C4C-B74A-D64755EFFA90}"/>
              </a:ext>
            </a:extLst>
          </p:cNvPr>
          <p:cNvGrpSpPr/>
          <p:nvPr/>
        </p:nvGrpSpPr>
        <p:grpSpPr>
          <a:xfrm>
            <a:off x="1483865" y="3528574"/>
            <a:ext cx="2766962" cy="2428400"/>
            <a:chOff x="6195382" y="819581"/>
            <a:chExt cx="2766962" cy="2428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A9F975-6253-433F-A993-51E82FE2685B}"/>
                </a:ext>
              </a:extLst>
            </p:cNvPr>
            <p:cNvSpPr/>
            <p:nvPr/>
          </p:nvSpPr>
          <p:spPr>
            <a:xfrm>
              <a:off x="6915506" y="2791446"/>
              <a:ext cx="1300356" cy="4565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75983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Education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A3344F-EE51-4122-9768-427C8FCD3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2" y="819581"/>
              <a:ext cx="2766962" cy="184464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B19DB-D245-4F74-B336-2BCE249B94A5}"/>
              </a:ext>
            </a:extLst>
          </p:cNvPr>
          <p:cNvGrpSpPr/>
          <p:nvPr/>
        </p:nvGrpSpPr>
        <p:grpSpPr>
          <a:xfrm>
            <a:off x="6316840" y="848856"/>
            <a:ext cx="3172664" cy="2461236"/>
            <a:chOff x="14566" y="3524407"/>
            <a:chExt cx="3172664" cy="24612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75A218-D49A-4EAF-B53A-ABCBEF349A93}"/>
                </a:ext>
              </a:extLst>
            </p:cNvPr>
            <p:cNvSpPr/>
            <p:nvPr/>
          </p:nvSpPr>
          <p:spPr>
            <a:xfrm>
              <a:off x="14566" y="5339312"/>
              <a:ext cx="31726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New democracy, politics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 the end of global wars!</a:t>
              </a:r>
            </a:p>
          </p:txBody>
        </p:sp>
        <p:pic>
          <p:nvPicPr>
            <p:cNvPr id="22" name="Picture 21" descr="Related image">
              <a:extLst>
                <a:ext uri="{FF2B5EF4-FFF2-40B4-BE49-F238E27FC236}">
                  <a16:creationId xmlns:a16="http://schemas.microsoft.com/office/drawing/2014/main" id="{5136F7F7-BAEB-4656-9D61-F1A9D14B2284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25" y="3524407"/>
              <a:ext cx="2643676" cy="17298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23653-51BC-4ABF-BA6F-B2454FBF06C4}"/>
              </a:ext>
            </a:extLst>
          </p:cNvPr>
          <p:cNvGrpSpPr/>
          <p:nvPr/>
        </p:nvGrpSpPr>
        <p:grpSpPr>
          <a:xfrm>
            <a:off x="5413944" y="3528574"/>
            <a:ext cx="2528493" cy="2745632"/>
            <a:chOff x="6243680" y="3534508"/>
            <a:chExt cx="2528493" cy="27456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33D070-43B3-4B2E-A242-FA7B0541D4C1}"/>
                </a:ext>
              </a:extLst>
            </p:cNvPr>
            <p:cNvSpPr/>
            <p:nvPr/>
          </p:nvSpPr>
          <p:spPr>
            <a:xfrm>
              <a:off x="6343303" y="5633809"/>
              <a:ext cx="24288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Enabling expansion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other planets 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F9E6C9-BA3F-4F3F-A748-31176914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680" y="3534508"/>
              <a:ext cx="2504783" cy="191754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789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Image result for conglomerate corporation"/>
          <p:cNvSpPr>
            <a:spLocks noChangeAspect="1" noChangeArrowheads="1"/>
          </p:cNvSpPr>
          <p:nvPr/>
        </p:nvSpPr>
        <p:spPr bwMode="auto">
          <a:xfrm>
            <a:off x="536576" y="-2049463"/>
            <a:ext cx="6810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94B28-82E1-4650-B888-793B1FD9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160 new skills in 2030 but what does it mean?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D4A12-342D-4DEB-A672-9D0787396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976"/>
            <a:ext cx="9906000" cy="58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Image result for conglomerate corporation"/>
          <p:cNvSpPr>
            <a:spLocks noChangeAspect="1" noChangeArrowheads="1"/>
          </p:cNvSpPr>
          <p:nvPr/>
        </p:nvSpPr>
        <p:spPr bwMode="auto">
          <a:xfrm>
            <a:off x="536576" y="-2049463"/>
            <a:ext cx="6810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94B28-82E1-4650-B888-793B1FD9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160 new skills in 2030 but what does it mean?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9403766-A2B6-490C-80FF-5709679B2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30" y="1793643"/>
            <a:ext cx="9324528" cy="37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33" tIns="44325" rIns="90233" bIns="44325">
            <a:spAutoFit/>
          </a:bodyPr>
          <a:lstStyle>
            <a:defPPr>
              <a:defRPr lang="en-US"/>
            </a:defPPr>
            <a:lvl1pPr algn="ctr" defTabSz="75983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" charset="0"/>
              </a:defRPr>
            </a:lvl1pPr>
          </a:lstStyle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Change in occupations across sectors and regions</a:t>
            </a:r>
          </a:p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of new skills will be ‘soft’ and require high </a:t>
            </a:r>
            <a:b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education level e.g. bio-meat factory engineers, memory </a:t>
            </a:r>
            <a:b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augmentation specialists or super baby designers</a:t>
            </a:r>
          </a:p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soft skills will be low-level education e.g. home carers</a:t>
            </a:r>
          </a:p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Partial automation will require co-working with robots</a:t>
            </a:r>
          </a:p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jobs may pay less e.g. Ford $8 for robots, $25 for workers</a:t>
            </a:r>
          </a:p>
        </p:txBody>
      </p:sp>
    </p:spTree>
    <p:extLst>
      <p:ext uri="{BB962C8B-B14F-4D97-AF65-F5344CB8AC3E}">
        <p14:creationId xmlns:p14="http://schemas.microsoft.com/office/powerpoint/2010/main" val="390908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54842-D96F-4DE6-BD35-C4913C497F2D}"/>
              </a:ext>
            </a:extLst>
          </p:cNvPr>
          <p:cNvSpPr/>
          <p:nvPr/>
        </p:nvSpPr>
        <p:spPr>
          <a:xfrm>
            <a:off x="2285084" y="849285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9334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ct val="7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SOME VERY GOOD NEWS!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02FDB6-2DEF-4135-A180-C22125240CC1}"/>
              </a:ext>
            </a:extLst>
          </p:cNvPr>
          <p:cNvSpPr/>
          <p:nvPr/>
        </p:nvSpPr>
        <p:spPr>
          <a:xfrm>
            <a:off x="848544" y="25649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9334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ct val="7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GDP will rise much faster than most economists or organizations e.g. OECD, predict (2.5 – 3.5%) – result of exponential change. E.g. McKinsey’s October 2018 report estimates 1.2%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GDP growth annually by 2030</a:t>
            </a:r>
          </a:p>
        </p:txBody>
      </p:sp>
    </p:spTree>
    <p:extLst>
      <p:ext uri="{BB962C8B-B14F-4D97-AF65-F5344CB8AC3E}">
        <p14:creationId xmlns:p14="http://schemas.microsoft.com/office/powerpoint/2010/main" val="23813917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Image result for conglomerate corporation"/>
          <p:cNvSpPr>
            <a:spLocks noChangeAspect="1" noChangeArrowheads="1"/>
          </p:cNvSpPr>
          <p:nvPr/>
        </p:nvSpPr>
        <p:spPr bwMode="auto">
          <a:xfrm>
            <a:off x="536576" y="-2049463"/>
            <a:ext cx="6810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AutoShape 10" descr="Image result for coaching in life skills"/>
          <p:cNvSpPr>
            <a:spLocks noChangeAspect="1" noChangeArrowheads="1"/>
          </p:cNvSpPr>
          <p:nvPr/>
        </p:nvSpPr>
        <p:spPr bwMode="auto">
          <a:xfrm>
            <a:off x="688975" y="-1676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94B28-82E1-4650-B888-793B1FD9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be the reasons behind such a fast GDP growth?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B05610C4-E4B8-4354-90C0-32C78D41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63" y="1628801"/>
            <a:ext cx="9540949" cy="22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233" tIns="44325" rIns="90233" bIns="44325">
            <a:spAutoFit/>
          </a:bodyPr>
          <a:lstStyle>
            <a:defPPr>
              <a:defRPr lang="en-US"/>
            </a:defPPr>
            <a:lvl1pPr algn="ctr" defTabSz="75983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" charset="0"/>
              </a:defRPr>
            </a:lvl1pPr>
          </a:lstStyle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Moore’s law continues for the next 15 years, then by 2030 the technology would be about 1,000 times more efficient</a:t>
            </a:r>
          </a:p>
          <a:p>
            <a:pPr marL="342900" marR="0" lvl="0" indent="-342900" algn="l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Therefore, the global GDP will grow much faster and will double not in 20 years but in about a decade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Image result for conglomerate corporation"/>
          <p:cNvSpPr>
            <a:spLocks noChangeAspect="1" noChangeArrowheads="1"/>
          </p:cNvSpPr>
          <p:nvPr/>
        </p:nvSpPr>
        <p:spPr bwMode="auto">
          <a:xfrm>
            <a:off x="536576" y="-2049463"/>
            <a:ext cx="6810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AutoShape 10" descr="Image result for coaching in life skills"/>
          <p:cNvSpPr>
            <a:spLocks noChangeAspect="1" noChangeArrowheads="1"/>
          </p:cNvSpPr>
          <p:nvPr/>
        </p:nvSpPr>
        <p:spPr bwMode="auto">
          <a:xfrm>
            <a:off x="688975" y="-1676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94B28-82E1-4650-B888-793B1FD9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C0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Universal Basic Income (UBI)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DD022C-9132-48D1-861F-39C058CA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50" y="1470793"/>
            <a:ext cx="9142412" cy="51586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7726DFB-7C45-4380-8262-99A7A084192C}"/>
              </a:ext>
            </a:extLst>
          </p:cNvPr>
          <p:cNvSpPr/>
          <p:nvPr/>
        </p:nvSpPr>
        <p:spPr>
          <a:xfrm>
            <a:off x="289702" y="1188751"/>
            <a:ext cx="9161895" cy="400110"/>
          </a:xfrm>
          <a:prstGeom prst="rect">
            <a:avLst/>
          </a:prstGeom>
          <a:solidFill>
            <a:srgbClr val="F8F200"/>
          </a:solidFill>
        </p:spPr>
        <p:txBody>
          <a:bodyPr wrap="square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Calibri"/>
              </a:rPr>
              <a:t>Frederick Hayek		      Richard Nixon		Milton Friedman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F94A462-DD66-4868-9878-01A308077B31}"/>
              </a:ext>
            </a:extLst>
          </p:cNvPr>
          <p:cNvSpPr/>
          <p:nvPr/>
        </p:nvSpPr>
        <p:spPr>
          <a:xfrm>
            <a:off x="281764" y="762342"/>
            <a:ext cx="9143999" cy="461665"/>
          </a:xfrm>
          <a:prstGeom prst="rect">
            <a:avLst/>
          </a:prstGeom>
          <a:solidFill>
            <a:srgbClr val="F8F200"/>
          </a:solidFill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unlikely proponents of UBI</a:t>
            </a:r>
          </a:p>
        </p:txBody>
      </p:sp>
    </p:spTree>
    <p:extLst>
      <p:ext uri="{BB962C8B-B14F-4D97-AF65-F5344CB8AC3E}">
        <p14:creationId xmlns:p14="http://schemas.microsoft.com/office/powerpoint/2010/main" val="16956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419D0D-14F3-4F59-BB1F-2EAE33147240}"/>
              </a:ext>
            </a:extLst>
          </p:cNvPr>
          <p:cNvSpPr txBox="1">
            <a:spLocks/>
          </p:cNvSpPr>
          <p:nvPr/>
        </p:nvSpPr>
        <p:spPr bwMode="auto">
          <a:xfrm>
            <a:off x="28575" y="0"/>
            <a:ext cx="9877425" cy="482009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example for an OECD country  - the UBI Proposals in the UK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1E5120-3215-40DA-8132-CFF775580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972" y="770516"/>
          <a:ext cx="9138787" cy="568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4" name="Worksheet" r:id="rId5" imgW="7743675" imgH="5381447" progId="Excel.Sheet.12">
                  <p:embed/>
                </p:oleObj>
              </mc:Choice>
              <mc:Fallback>
                <p:oleObj name="Worksheet" r:id="rId5" imgW="7743675" imgH="538144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1E5120-3215-40DA-8132-CFF775580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72" y="770516"/>
                        <a:ext cx="9138787" cy="5682821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8975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Image result for conglomerate corporation"/>
          <p:cNvSpPr>
            <a:spLocks noChangeAspect="1" noChangeArrowheads="1"/>
          </p:cNvSpPr>
          <p:nvPr/>
        </p:nvSpPr>
        <p:spPr bwMode="auto">
          <a:xfrm>
            <a:off x="536576" y="-2049463"/>
            <a:ext cx="68103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69060" y="822485"/>
            <a:ext cx="2890535" cy="2171267"/>
            <a:chOff x="7784" y="966989"/>
            <a:chExt cx="3203120" cy="2406069"/>
          </a:xfrm>
        </p:grpSpPr>
        <p:sp>
          <p:nvSpPr>
            <p:cNvPr id="7" name="Rectangle 6"/>
            <p:cNvSpPr/>
            <p:nvPr/>
          </p:nvSpPr>
          <p:spPr>
            <a:xfrm>
              <a:off x="7784" y="2867153"/>
              <a:ext cx="3203120" cy="505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75983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Cut down working hours</a:t>
              </a:r>
            </a:p>
          </p:txBody>
        </p:sp>
        <p:pic>
          <p:nvPicPr>
            <p:cNvPr id="31746" name="Picture 2" descr="Image result for working hou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97" y="966989"/>
              <a:ext cx="2975843" cy="17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719909" y="710156"/>
            <a:ext cx="2698175" cy="2291176"/>
            <a:chOff x="3255440" y="908720"/>
            <a:chExt cx="2698175" cy="2291176"/>
          </a:xfrm>
        </p:grpSpPr>
        <p:sp>
          <p:nvSpPr>
            <p:cNvPr id="9" name="Rectangle 8"/>
            <p:cNvSpPr/>
            <p:nvPr/>
          </p:nvSpPr>
          <p:spPr>
            <a:xfrm>
              <a:off x="3255440" y="2830564"/>
              <a:ext cx="2698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Flexible retirement age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31748" name="Picture 4" descr="http://wcfsretirement.com/wp-content/uploads/2017/12/Retiremen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08720"/>
              <a:ext cx="2369840" cy="178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763418" y="3527313"/>
            <a:ext cx="2533398" cy="2625788"/>
            <a:chOff x="6348087" y="966989"/>
            <a:chExt cx="2533398" cy="2625788"/>
          </a:xfrm>
        </p:grpSpPr>
        <p:sp>
          <p:nvSpPr>
            <p:cNvPr id="11" name="Rectangle 10"/>
            <p:cNvSpPr/>
            <p:nvPr/>
          </p:nvSpPr>
          <p:spPr>
            <a:xfrm>
              <a:off x="6419590" y="2946446"/>
              <a:ext cx="23903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93346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7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Redesign jobs for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sharing, incl. robots</a:t>
              </a:r>
            </a:p>
          </p:txBody>
        </p:sp>
        <p:pic>
          <p:nvPicPr>
            <p:cNvPr id="31750" name="Picture 6" descr="Image result for sharing a job with a robo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087" y="966989"/>
              <a:ext cx="2533398" cy="168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10" descr="Image result for coaching in life skills"/>
          <p:cNvSpPr>
            <a:spLocks noChangeAspect="1" noChangeArrowheads="1"/>
          </p:cNvSpPr>
          <p:nvPr/>
        </p:nvSpPr>
        <p:spPr bwMode="auto">
          <a:xfrm>
            <a:off x="688975" y="-1676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84706" y="3529714"/>
            <a:ext cx="2880462" cy="3178563"/>
            <a:chOff x="4626729" y="3359447"/>
            <a:chExt cx="4144009" cy="4613445"/>
          </a:xfrm>
        </p:grpSpPr>
        <p:sp>
          <p:nvSpPr>
            <p:cNvPr id="3" name="Rectangle 2"/>
            <p:cNvSpPr/>
            <p:nvPr/>
          </p:nvSpPr>
          <p:spPr>
            <a:xfrm>
              <a:off x="4626729" y="6230705"/>
              <a:ext cx="4144009" cy="1742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Introduce UBI early and combine it with large scale social engagement programmes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31757" name="Picture 13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834" y="3359447"/>
              <a:ext cx="3795076" cy="249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602466" y="3527314"/>
            <a:ext cx="2691298" cy="2599045"/>
            <a:chOff x="373224" y="3324195"/>
            <a:chExt cx="3406688" cy="3289913"/>
          </a:xfrm>
        </p:grpSpPr>
        <p:sp>
          <p:nvSpPr>
            <p:cNvPr id="6" name="Rectangle 5"/>
            <p:cNvSpPr/>
            <p:nvPr/>
          </p:nvSpPr>
          <p:spPr>
            <a:xfrm>
              <a:off x="373224" y="5795972"/>
              <a:ext cx="3382928" cy="818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Coaching in ‘life skills’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Personal Life Mentor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23" name="Picture 7" descr="D:\METIS Life Mentor supporting Holistic Well-being 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24" y="3324195"/>
              <a:ext cx="3215888" cy="241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196F6E-CFB9-425D-B406-34CA5BA6C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" y="822485"/>
            <a:ext cx="2878212" cy="15486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EA062F-A2B9-4DFA-942C-2E21DD5F7EE9}"/>
              </a:ext>
            </a:extLst>
          </p:cNvPr>
          <p:cNvSpPr/>
          <p:nvPr/>
        </p:nvSpPr>
        <p:spPr>
          <a:xfrm>
            <a:off x="815682" y="2517789"/>
            <a:ext cx="242887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59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 living wage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AEAE4-AA5D-4E48-B36A-0CA0531B8FC3}"/>
              </a:ext>
            </a:extLst>
          </p:cNvPr>
          <p:cNvSpPr/>
          <p:nvPr/>
        </p:nvSpPr>
        <p:spPr>
          <a:xfrm>
            <a:off x="1031001" y="2324224"/>
            <a:ext cx="2790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https://www.cambridgenetwork.co.uk/news/april-2017-national-minimum-wage-and-national-living-wage/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94B28-82E1-4650-B888-793B1FD9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en-GB" sz="2400" dirty="0">
                <a:solidFill>
                  <a:srgbClr val="FF0000"/>
                </a:solidFill>
                <a:latin typeface="Corbel"/>
              </a:rPr>
              <a:t> to minimize the negative impact of AI on the labour market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cf-rela">
  <a:themeElements>
    <a:clrScheme name="">
      <a:dk1>
        <a:srgbClr val="000000"/>
      </a:dk1>
      <a:lt1>
        <a:srgbClr val="063DE8"/>
      </a:lt1>
      <a:dk2>
        <a:srgbClr val="FC0128"/>
      </a:dk2>
      <a:lt2>
        <a:srgbClr val="919191"/>
      </a:lt2>
      <a:accent1>
        <a:srgbClr val="CECECE"/>
      </a:accent1>
      <a:accent2>
        <a:srgbClr val="00AE00"/>
      </a:accent2>
      <a:accent3>
        <a:srgbClr val="AAAFF2"/>
      </a:accent3>
      <a:accent4>
        <a:srgbClr val="000000"/>
      </a:accent4>
      <a:accent5>
        <a:srgbClr val="E3E3E3"/>
      </a:accent5>
      <a:accent6>
        <a:srgbClr val="009D00"/>
      </a:accent6>
      <a:hlink>
        <a:srgbClr val="FC0128"/>
      </a:hlink>
      <a:folHlink>
        <a:srgbClr val="CECECE"/>
      </a:folHlink>
    </a:clrScheme>
    <a:fontScheme name="Bcf-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cf-re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f-re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re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cf-main">
  <a:themeElements>
    <a:clrScheme name="">
      <a:dk1>
        <a:srgbClr val="000000"/>
      </a:dk1>
      <a:lt1>
        <a:srgbClr val="063DE8"/>
      </a:lt1>
      <a:dk2>
        <a:srgbClr val="FC0128"/>
      </a:dk2>
      <a:lt2>
        <a:srgbClr val="919191"/>
      </a:lt2>
      <a:accent1>
        <a:srgbClr val="CECECE"/>
      </a:accent1>
      <a:accent2>
        <a:srgbClr val="00AE00"/>
      </a:accent2>
      <a:accent3>
        <a:srgbClr val="AAAFF2"/>
      </a:accent3>
      <a:accent4>
        <a:srgbClr val="000000"/>
      </a:accent4>
      <a:accent5>
        <a:srgbClr val="E3E3E3"/>
      </a:accent5>
      <a:accent6>
        <a:srgbClr val="009D00"/>
      </a:accent6>
      <a:hlink>
        <a:srgbClr val="FC0128"/>
      </a:hlink>
      <a:folHlink>
        <a:srgbClr val="CECECE"/>
      </a:folHlink>
    </a:clrScheme>
    <a:fontScheme name="Bcf-main">
      <a:majorFont>
        <a:latin typeface="Arial"/>
        <a:ea typeface=""/>
        <a:cs typeface=""/>
      </a:majorFont>
      <a:minorFont>
        <a:latin typeface="Arial 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cf-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f-ma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f-ma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46313596</TotalTime>
  <Pages>20</Pages>
  <Words>454</Words>
  <Application>Microsoft Office PowerPoint</Application>
  <PresentationFormat>A4 Paper (210x297 mm)</PresentationFormat>
  <Paragraphs>62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INT</vt:lpstr>
      <vt:lpstr>Arial Narrow</vt:lpstr>
      <vt:lpstr>Calibri</vt:lpstr>
      <vt:lpstr>Corbel</vt:lpstr>
      <vt:lpstr>Symbol</vt:lpstr>
      <vt:lpstr>Tahoma</vt:lpstr>
      <vt:lpstr>Times New Roman</vt:lpstr>
      <vt:lpstr>Tunga</vt:lpstr>
      <vt:lpstr>Wingdings</vt:lpstr>
      <vt:lpstr>Bcf-rela</vt:lpstr>
      <vt:lpstr>2_Mylar</vt:lpstr>
      <vt:lpstr>3_Mylar</vt:lpstr>
      <vt:lpstr>1_Bcf-main</vt:lpstr>
      <vt:lpstr>Worksheet</vt:lpstr>
      <vt:lpstr>PowerPoint Presentation</vt:lpstr>
      <vt:lpstr>PowerPoint Presentation</vt:lpstr>
      <vt:lpstr>Over 160 new skills in 2030 but what does it mean?</vt:lpstr>
      <vt:lpstr>Over 160 new skills in 2030 but what does it mean?</vt:lpstr>
      <vt:lpstr>PowerPoint Presentation</vt:lpstr>
      <vt:lpstr>What would be the reasons behind such a fast GDP growth?</vt:lpstr>
      <vt:lpstr>Introduce Universal Basic Income (UBI)</vt:lpstr>
      <vt:lpstr>PowerPoint Presentation</vt:lpstr>
      <vt:lpstr>Solutions to minimize the negative impact of AI on the labour market</vt:lpstr>
      <vt:lpstr>PowerPoint Presentation</vt:lpstr>
      <vt:lpstr>Global programme of economic and social stability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BCF based Mergers &amp; Acquisitions Short Presentation for EMF</dc:title>
  <dc:subject/>
  <dc:creator>Tony Czarnecki, Euro Business Management</dc:creator>
  <cp:keywords/>
  <dc:description/>
  <cp:lastModifiedBy>Agora Hill</cp:lastModifiedBy>
  <cp:revision>601</cp:revision>
  <cp:lastPrinted>2018-11-07T12:24:50Z</cp:lastPrinted>
  <dcterms:created xsi:type="dcterms:W3CDTF">1998-05-18T09:31:14Z</dcterms:created>
  <dcterms:modified xsi:type="dcterms:W3CDTF">2018-11-12T07:16:56Z</dcterms:modified>
</cp:coreProperties>
</file>