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6" r:id="rId3"/>
    <p:sldMasterId id="2147483728" r:id="rId4"/>
  </p:sldMasterIdLst>
  <p:notesMasterIdLst>
    <p:notesMasterId r:id="rId24"/>
  </p:notesMasterIdLst>
  <p:handoutMasterIdLst>
    <p:handoutMasterId r:id="rId25"/>
  </p:handoutMasterIdLst>
  <p:sldIdLst>
    <p:sldId id="396" r:id="rId5"/>
    <p:sldId id="515" r:id="rId6"/>
    <p:sldId id="518" r:id="rId7"/>
    <p:sldId id="483" r:id="rId8"/>
    <p:sldId id="1023" r:id="rId9"/>
    <p:sldId id="1022" r:id="rId10"/>
    <p:sldId id="703" r:id="rId11"/>
    <p:sldId id="678" r:id="rId12"/>
    <p:sldId id="699" r:id="rId13"/>
    <p:sldId id="680" r:id="rId14"/>
    <p:sldId id="263" r:id="rId15"/>
    <p:sldId id="342" r:id="rId16"/>
    <p:sldId id="511" r:id="rId17"/>
    <p:sldId id="386" r:id="rId18"/>
    <p:sldId id="344" r:id="rId19"/>
    <p:sldId id="345" r:id="rId20"/>
    <p:sldId id="382" r:id="rId21"/>
    <p:sldId id="700" r:id="rId22"/>
    <p:sldId id="275" r:id="rId23"/>
  </p:sldIdLst>
  <p:sldSz cx="9906000" cy="6858000" type="A4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C0128"/>
    <a:srgbClr val="F8F8F8"/>
    <a:srgbClr val="336600"/>
    <a:srgbClr val="CC6600"/>
    <a:srgbClr val="000000"/>
    <a:srgbClr val="006600"/>
    <a:srgbClr val="00DFCA"/>
    <a:srgbClr val="C1CEFF"/>
    <a:srgbClr val="F39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030" autoAdjust="0"/>
  </p:normalViewPr>
  <p:slideViewPr>
    <p:cSldViewPr snapToGrid="0">
      <p:cViewPr varScale="1">
        <p:scale>
          <a:sx n="60" d="100"/>
          <a:sy n="60" d="100"/>
        </p:scale>
        <p:origin x="168" y="3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870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notesViewPr>
    <p:cSldViewPr snapToGrid="0">
      <p:cViewPr>
        <p:scale>
          <a:sx n="100" d="100"/>
          <a:sy n="100" d="100"/>
        </p:scale>
        <p:origin x="-768" y="2742"/>
      </p:cViewPr>
      <p:guideLst>
        <p:guide orient="horz" pos="2928"/>
        <p:guide pos="220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F54B4D7-5F89-42F2-BE3D-D70A2820C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02" y="8998891"/>
            <a:ext cx="2644956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Symbol" panose="05050102010706020507" pitchFamily="18" charset="2"/>
              <a:buChar char="Ó"/>
            </a:pPr>
            <a:r>
              <a:rPr lang="en-GB" altLang="en-US" sz="1000" i="1">
                <a:solidFill>
                  <a:schemeClr val="tx2"/>
                </a:solidFill>
              </a:rPr>
              <a:t> 1994-2003, Euro Business Management Ltd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DD86501-AA50-4B39-9B41-262C4217B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44" y="8960552"/>
            <a:ext cx="3119862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altLang="en-US" sz="1000" i="1">
                <a:solidFill>
                  <a:schemeClr val="tx1"/>
                </a:solidFill>
                <a:latin typeface="Arial Narrow" panose="020B0606020202030204" pitchFamily="34" charset="0"/>
              </a:rPr>
              <a:t>Transforming a company into sustainable business </a:t>
            </a:r>
            <a:fld id="{1506C174-7EAA-44EA-AAE8-A7A2EFC44B5F}" type="slidenum">
              <a:rPr lang="en-GB" altLang="en-US" sz="1000" i="1">
                <a:solidFill>
                  <a:schemeClr val="tx1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7814709-A619-4D0C-B9CD-40D99FA205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475" y="4430436"/>
            <a:ext cx="5139451" cy="420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Body Text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B15ABE8-F698-46BE-A8EE-38E98976F2B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808038"/>
            <a:ext cx="4706937" cy="3257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3E2A8B6-31AA-438F-B221-D1EE20B89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254" y="8959019"/>
            <a:ext cx="2697855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Symbol" panose="05050102010706020507" pitchFamily="18" charset="2"/>
              <a:buChar char="Ó"/>
            </a:pPr>
            <a:r>
              <a:rPr lang="en-GB" altLang="en-US" sz="1000">
                <a:solidFill>
                  <a:schemeClr val="tx2"/>
                </a:solidFill>
              </a:rPr>
              <a:t> 1994-2003, Euro Business Management Ltd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C5D18EE-4314-4841-A2B8-47BE6A6B6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45" y="8960552"/>
            <a:ext cx="3148944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altLang="en-US" sz="1000">
                <a:solidFill>
                  <a:schemeClr val="tx1"/>
                </a:solidFill>
                <a:latin typeface="Arial Narrow" panose="020B0606020202030204" pitchFamily="34" charset="0"/>
              </a:rPr>
              <a:t>Transforming a compnay into a sustainable business </a:t>
            </a:r>
            <a:fld id="{941F4E4B-76B5-4867-B0CA-60D91373B15B}" type="slidenum">
              <a:rPr lang="en-GB" altLang="en-US" sz="1000">
                <a:solidFill>
                  <a:schemeClr val="tx1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618" name="Notes Placeholder 2"/>
          <p:cNvSpPr>
            <a:spLocks noGrp="1"/>
          </p:cNvSpPr>
          <p:nvPr>
            <p:ph type="body" idx="1"/>
          </p:nvPr>
        </p:nvSpPr>
        <p:spPr>
          <a:xfrm>
            <a:off x="601004" y="4585972"/>
            <a:ext cx="5534645" cy="431518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486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83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10488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008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0230B40-1103-4C27-A246-9C7E52A09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211A5AE-9A7D-4510-A1EE-D8709486AA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890563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AEADE54C-76B1-4B50-AECE-A164FF3FF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808038"/>
            <a:ext cx="4706938" cy="3257550"/>
          </a:xfrm>
          <a:ln cap="flat"/>
        </p:spPr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064CD5C7-4E8B-4DFA-8A90-5B5313CDE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896" y="4430436"/>
            <a:ext cx="6427142" cy="4508647"/>
          </a:xfrm>
        </p:spPr>
        <p:txBody>
          <a:bodyPr/>
          <a:lstStyle/>
          <a:p>
            <a:endParaRPr lang="pl-PL" altLang="en-US" dirty="0"/>
          </a:p>
        </p:txBody>
      </p:sp>
    </p:spTree>
    <p:extLst>
      <p:ext uri="{BB962C8B-B14F-4D97-AF65-F5344CB8AC3E}">
        <p14:creationId xmlns:p14="http://schemas.microsoft.com/office/powerpoint/2010/main" val="100952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6C11D313-4909-41F2-AD59-B7CE1C329E2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66788" y="833438"/>
            <a:ext cx="4852987" cy="33591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AE1815AA-8076-4152-AF2E-665A9150F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0515" y="4421234"/>
            <a:ext cx="6273654" cy="4482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7" tIns="44081" rIns="89737" bIns="44081"/>
          <a:lstStyle/>
          <a:p>
            <a:pPr>
              <a:spcBef>
                <a:spcPct val="3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4901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EE0FBBA-3FE5-4B19-8F7F-2CB45C964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808038"/>
            <a:ext cx="4706938" cy="3257550"/>
          </a:xfrm>
          <a:ln cap="flat"/>
        </p:spPr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5632EC28-7FFC-4EC6-B994-7E6C705B5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896" y="4430436"/>
            <a:ext cx="6427142" cy="4508647"/>
          </a:xfrm>
        </p:spPr>
        <p:txBody>
          <a:bodyPr/>
          <a:lstStyle/>
          <a:p>
            <a:endParaRPr lang="pl-PL" altLang="en-US" dirty="0"/>
          </a:p>
        </p:txBody>
      </p:sp>
    </p:spTree>
    <p:extLst>
      <p:ext uri="{BB962C8B-B14F-4D97-AF65-F5344CB8AC3E}">
        <p14:creationId xmlns:p14="http://schemas.microsoft.com/office/powerpoint/2010/main" val="239964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54DCC8C8-03E3-4D9B-A21C-1DC40F3F3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808038"/>
            <a:ext cx="4706938" cy="3257550"/>
          </a:xfrm>
          <a:ln cap="flat"/>
        </p:spPr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23666059-57E4-4F16-995A-D6EE84E14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896" y="4430436"/>
            <a:ext cx="6427142" cy="4508647"/>
          </a:xfrm>
        </p:spPr>
        <p:txBody>
          <a:bodyPr/>
          <a:lstStyle/>
          <a:p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67170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73A82290-3363-4BEF-A1E4-815119F78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808038"/>
            <a:ext cx="4706938" cy="3257550"/>
          </a:xfrm>
          <a:ln cap="flat"/>
        </p:spPr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id="{0A3E0343-FE76-4213-A1D7-2AFC4246F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896" y="4430436"/>
            <a:ext cx="6427142" cy="4508647"/>
          </a:xfrm>
        </p:spPr>
        <p:txBody>
          <a:bodyPr/>
          <a:lstStyle/>
          <a:p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296087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>
            <a:extLst>
              <a:ext uri="{FF2B5EF4-FFF2-40B4-BE49-F238E27FC236}">
                <a16:creationId xmlns:a16="http://schemas.microsoft.com/office/drawing/2014/main" id="{AE87E357-ED6A-4AD2-B236-AD6FC20E1D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808038"/>
            <a:ext cx="4706938" cy="3257550"/>
          </a:xfrm>
          <a:ln cap="flat"/>
        </p:spPr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E9629AC2-8747-41C3-9F18-98E9E38CD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699" y="4145195"/>
            <a:ext cx="6877914" cy="4487177"/>
          </a:xfrm>
          <a:ln/>
        </p:spPr>
        <p:txBody>
          <a:bodyPr/>
          <a:lstStyle/>
          <a:p>
            <a:endParaRPr lang="pl-PL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BF86358-7569-483A-816F-13263A4F0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5A6916A-E3BB-4111-8548-1C1BF00FD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779962" cy="3309937"/>
          </a:xfrm>
          <a:ln cap="flat"/>
        </p:spPr>
      </p:sp>
    </p:spTree>
    <p:extLst>
      <p:ext uri="{BB962C8B-B14F-4D97-AF65-F5344CB8AC3E}">
        <p14:creationId xmlns:p14="http://schemas.microsoft.com/office/powerpoint/2010/main" val="418865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D9141379-2E6B-4C7D-9796-F9D6DE35D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808038"/>
            <a:ext cx="4706938" cy="3257550"/>
          </a:xfrm>
          <a:ln cap="flat"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7C9682DD-8DEB-42BC-9CD4-F8676D5EF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l-PL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618" name="Notes Placeholder 2"/>
          <p:cNvSpPr>
            <a:spLocks noGrp="1"/>
          </p:cNvSpPr>
          <p:nvPr>
            <p:ph type="body" idx="1"/>
          </p:nvPr>
        </p:nvSpPr>
        <p:spPr>
          <a:xfrm>
            <a:off x="601004" y="4585972"/>
            <a:ext cx="5534645" cy="431518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486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2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BF86358-7569-483A-816F-13263A4F0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b="1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5A6916A-E3BB-4111-8548-1C1BF00FD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779962" cy="3309937"/>
          </a:xfrm>
          <a:ln cap="flat"/>
        </p:spPr>
      </p:sp>
    </p:spTree>
    <p:extLst>
      <p:ext uri="{BB962C8B-B14F-4D97-AF65-F5344CB8AC3E}">
        <p14:creationId xmlns:p14="http://schemas.microsoft.com/office/powerpoint/2010/main" val="245127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71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6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83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10488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57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83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10488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493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83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My interest in UBI goes two years back when I had a presentation here on “Real world policy changes for a radically better future”, where the subject of UBI was very prominent. It became so important to me that I dedicated to it a whole chapter in my new book “Who could save Humanity from Superintelligence?” Why have I put that subject of UBI in the context of the most advanced form of Artificial Intelligence? </a:t>
            </a:r>
          </a:p>
          <a:p>
            <a:endParaRPr lang="en-GB" sz="1800" dirty="0"/>
          </a:p>
          <a:p>
            <a:r>
              <a:rPr lang="en-GB" sz="1800" dirty="0"/>
              <a:t>This is the question I would like to answer in this presentation. Its main body will be the rationale for advancing UBI implementation and seeing it as a start to an indefinite process leading us to the time where most of us will be able to sustain ourselves, albeit at a minimum level, even if not working at all. This will also entail social consequences impacting us all.</a:t>
            </a:r>
          </a:p>
          <a:p>
            <a:endParaRPr lang="en-US" sz="1800" dirty="0"/>
          </a:p>
        </p:txBody>
      </p:sp>
      <p:sp>
        <p:nvSpPr>
          <p:cNvPr id="10488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21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83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10488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855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83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10488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27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747A-2152-4699-BAE0-AB89792B2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3B96E-7F2A-4806-8C27-787FF1BDA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74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4AFD-FED2-4DF1-A979-CDF2206D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92A93-18B5-418F-8D81-52DF9C8A6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42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E62255-B314-4F65-88BA-D8D677F9C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37438" y="0"/>
            <a:ext cx="2468562" cy="660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4BC08-7DD0-4F7E-BB73-ADECC5E50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75" y="0"/>
            <a:ext cx="7256463" cy="6607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122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CCE1-05D5-4384-8FF5-ACF4F5DD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" y="0"/>
            <a:ext cx="9877425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794F2-453E-4F0A-84CB-A1297CA09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25" y="798513"/>
            <a:ext cx="4752975" cy="5808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D0E79-37AE-42C1-8DB2-A814CF40BDE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67300" y="798513"/>
            <a:ext cx="4752975" cy="2827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0E6B2F-2DCF-40CC-B1C1-587FD3B275A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067300" y="3778250"/>
            <a:ext cx="4752975" cy="2828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6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A92F4A3-7645-40B0-B2F7-7F00D7838F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69239" y="6605588"/>
            <a:ext cx="25748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79AF6B0-208A-49BD-8D55-A67F1CD56B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64325"/>
            <a:ext cx="1439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altLang="en-US" sz="1000" i="1" dirty="0">
                <a:solidFill>
                  <a:srgbClr val="FAFD00"/>
                </a:solidFill>
                <a:latin typeface="Arial Narrow" panose="020B0606020202030204" pitchFamily="34" charset="0"/>
              </a:rPr>
              <a:t>SBS Introduction/ </a:t>
            </a:r>
            <a:fld id="{343B85EB-F809-4C4D-8C5A-8680704A8561}" type="slidenum">
              <a:rPr lang="en-GB" altLang="en-US" sz="1000" i="1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9560775E-311D-4904-8809-B30492F380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8" y="6661405"/>
            <a:ext cx="192885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61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4159DE8F-169C-46D8-A958-6BAAA3B11C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69239" y="6605588"/>
            <a:ext cx="25748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8F1A8FB-14ED-439B-8C82-8AF6EC477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64325"/>
            <a:ext cx="1439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altLang="en-US" sz="1000" i="1" dirty="0">
                <a:solidFill>
                  <a:srgbClr val="FAFD00"/>
                </a:solidFill>
                <a:latin typeface="Arial Narrow" panose="020B0606020202030204" pitchFamily="34" charset="0"/>
              </a:rPr>
              <a:t>SBS Introduction/ </a:t>
            </a:r>
            <a:fld id="{343B85EB-F809-4C4D-8C5A-8680704A8561}" type="slidenum">
              <a:rPr lang="en-GB" altLang="en-US" sz="1000" i="1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F552EAED-34FC-41E6-A04F-90F16E8774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8" y="6661405"/>
            <a:ext cx="192885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429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7" name="Rectangle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49018" name="Subtitle 2"/>
          <p:cNvSpPr>
            <a:spLocks noGrp="1"/>
          </p:cNvSpPr>
          <p:nvPr>
            <p:ph type="subTitle" idx="1"/>
          </p:nvPr>
        </p:nvSpPr>
        <p:spPr>
          <a:xfrm>
            <a:off x="381795" y="4003303"/>
            <a:ext cx="4953000" cy="1178299"/>
          </a:xfrm>
        </p:spPr>
        <p:txBody>
          <a:bodyPr>
            <a:normAutofit/>
          </a:bodyPr>
          <a:lstStyle>
            <a:lvl1pPr marL="0" indent="0" algn="l">
              <a:buNone/>
              <a:defRPr sz="2300" b="0" i="1" cap="none" spc="141" baseline="0">
                <a:solidFill>
                  <a:schemeClr val="tx1"/>
                </a:solidFill>
              </a:defRPr>
            </a:lvl1pPr>
            <a:lvl2pPr marL="535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7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3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4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0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6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9019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A17-DCED-4C08-B8C3-5919141D318E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22" name="Rectangle 12"/>
          <p:cNvSpPr/>
          <p:nvPr/>
        </p:nvSpPr>
        <p:spPr>
          <a:xfrm>
            <a:off x="0" y="0"/>
            <a:ext cx="9906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cxnSp>
        <p:nvCxnSpPr>
          <p:cNvPr id="3145910" name="Straight Connector 17"/>
          <p:cNvCxnSpPr>
            <a:cxnSpLocks/>
          </p:cNvCxnSpPr>
          <p:nvPr/>
        </p:nvCxnSpPr>
        <p:spPr>
          <a:xfrm>
            <a:off x="-4809" y="1828803"/>
            <a:ext cx="9906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023" name="Title 13"/>
          <p:cNvSpPr>
            <a:spLocks noGrp="1"/>
          </p:cNvSpPr>
          <p:nvPr>
            <p:ph type="title"/>
          </p:nvPr>
        </p:nvSpPr>
        <p:spPr>
          <a:xfrm>
            <a:off x="383897" y="1990079"/>
            <a:ext cx="9143238" cy="1984248"/>
          </a:xfrm>
        </p:spPr>
        <p:txBody>
          <a:bodyPr>
            <a:noAutofit/>
          </a:bodyPr>
          <a:lstStyle>
            <a:lvl1pPr>
              <a:defRPr kumimoji="0" lang="en-US" sz="7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1071523" rtl="0" eaLnBrk="1" fontAlgn="auto" latinLnBrk="0" hangingPunct="1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97184" name="Picture 9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>
            <a:fillRect/>
          </a:stretch>
        </p:blipFill>
        <p:spPr>
          <a:xfrm>
            <a:off x="-14783" y="0"/>
            <a:ext cx="9920785" cy="5582272"/>
          </a:xfrm>
          <a:prstGeom prst="rect">
            <a:avLst/>
          </a:prstGeom>
        </p:spPr>
      </p:pic>
      <p:pic>
        <p:nvPicPr>
          <p:cNvPr id="2097185" name="Picture 14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42950" y="1066816"/>
            <a:ext cx="2144913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589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Rectangle 9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48963" name="Content Placeholder 11"/>
          <p:cNvSpPr>
            <a:spLocks noGrp="1"/>
          </p:cNvSpPr>
          <p:nvPr>
            <p:ph sz="quarter" idx="14"/>
          </p:nvPr>
        </p:nvSpPr>
        <p:spPr>
          <a:xfrm>
            <a:off x="5309616" y="1463040"/>
            <a:ext cx="4210050" cy="4288536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964" name="Content Placeholder 30"/>
          <p:cNvSpPr>
            <a:spLocks noGrp="1"/>
          </p:cNvSpPr>
          <p:nvPr>
            <p:ph sz="quarter" idx="13"/>
          </p:nvPr>
        </p:nvSpPr>
        <p:spPr>
          <a:xfrm>
            <a:off x="381795" y="1463040"/>
            <a:ext cx="4210050" cy="4288536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965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96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A4B93A6-DBE6-4838-8C4F-5E921CC588A2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6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6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4746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8" name="Rectangle 1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48979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795" y="1463043"/>
            <a:ext cx="4210050" cy="509587"/>
          </a:xfrm>
        </p:spPr>
        <p:txBody>
          <a:bodyPr>
            <a:normAutofit/>
          </a:bodyPr>
          <a:lstStyle>
            <a:lvl1pPr marL="0" indent="0">
              <a:buNone/>
              <a:defRPr sz="2300" b="0" i="1" spc="0" baseline="0">
                <a:solidFill>
                  <a:schemeClr val="tx1"/>
                </a:solidFill>
                <a:latin typeface="+mj-lt"/>
              </a:defRPr>
            </a:lvl1pPr>
            <a:lvl2pPr marL="535762" indent="0">
              <a:buNone/>
              <a:defRPr sz="1400"/>
            </a:lvl2pPr>
            <a:lvl3pPr marL="1071523" indent="0">
              <a:buNone/>
              <a:defRPr sz="1200"/>
            </a:lvl3pPr>
            <a:lvl4pPr marL="1607285" indent="0">
              <a:buNone/>
              <a:defRPr sz="1100"/>
            </a:lvl4pPr>
            <a:lvl5pPr marL="2143048" indent="0">
              <a:buNone/>
              <a:defRPr sz="1100"/>
            </a:lvl5pPr>
            <a:lvl6pPr marL="2678813" indent="0">
              <a:buNone/>
              <a:defRPr sz="1100"/>
            </a:lvl6pPr>
            <a:lvl7pPr marL="3214570" indent="0">
              <a:buNone/>
              <a:defRPr sz="1100"/>
            </a:lvl7pPr>
            <a:lvl8pPr marL="3750335" indent="0">
              <a:buNone/>
              <a:defRPr sz="1100"/>
            </a:lvl8pPr>
            <a:lvl9pPr marL="42860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80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08997" y="1463043"/>
            <a:ext cx="4210050" cy="509587"/>
          </a:xfrm>
        </p:spPr>
        <p:txBody>
          <a:bodyPr>
            <a:normAutofit/>
          </a:bodyPr>
          <a:lstStyle>
            <a:lvl1pPr marL="0" indent="0">
              <a:buNone/>
              <a:defRPr sz="2300" b="0" i="1" spc="0" baseline="0">
                <a:solidFill>
                  <a:schemeClr val="tx1"/>
                </a:solidFill>
                <a:latin typeface="+mj-lt"/>
              </a:defRPr>
            </a:lvl1pPr>
            <a:lvl2pPr marL="535762" indent="0">
              <a:buNone/>
              <a:defRPr sz="1400"/>
            </a:lvl2pPr>
            <a:lvl3pPr marL="1071523" indent="0">
              <a:buNone/>
              <a:defRPr sz="1200"/>
            </a:lvl3pPr>
            <a:lvl4pPr marL="1607285" indent="0">
              <a:buNone/>
              <a:defRPr sz="1100"/>
            </a:lvl4pPr>
            <a:lvl5pPr marL="2143048" indent="0">
              <a:buNone/>
              <a:defRPr sz="1100"/>
            </a:lvl5pPr>
            <a:lvl6pPr marL="2678813" indent="0">
              <a:buNone/>
              <a:defRPr sz="1100"/>
            </a:lvl6pPr>
            <a:lvl7pPr marL="3214570" indent="0">
              <a:buNone/>
              <a:defRPr sz="1100"/>
            </a:lvl7pPr>
            <a:lvl8pPr marL="3750335" indent="0">
              <a:buNone/>
              <a:defRPr sz="1100"/>
            </a:lvl8pPr>
            <a:lvl9pPr marL="42860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81" name="Content Placeholder 11"/>
          <p:cNvSpPr>
            <a:spLocks noGrp="1"/>
          </p:cNvSpPr>
          <p:nvPr>
            <p:ph sz="quarter" idx="14"/>
          </p:nvPr>
        </p:nvSpPr>
        <p:spPr>
          <a:xfrm>
            <a:off x="5308997" y="2011680"/>
            <a:ext cx="4210050" cy="3736848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982" name="Content Placeholder 30"/>
          <p:cNvSpPr>
            <a:spLocks noGrp="1"/>
          </p:cNvSpPr>
          <p:nvPr>
            <p:ph sz="quarter" idx="13"/>
          </p:nvPr>
        </p:nvSpPr>
        <p:spPr>
          <a:xfrm>
            <a:off x="381795" y="2011680"/>
            <a:ext cx="4210050" cy="3736848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983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84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58147DB-6B49-4B34-857D-2442A48BB2F2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85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86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102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C495F210-E543-42AB-97B7-F626E3602D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32372" y="6614172"/>
            <a:ext cx="250923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EBFE401-4797-406A-885C-3B377B9C3A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19728"/>
            <a:ext cx="125783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fld id="{343B85EB-F809-4C4D-8C5A-8680704A8561}" type="slidenum">
              <a:rPr lang="en-GB" altLang="en-US" sz="1000" i="1" smtClean="0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B7DB78AE-51EB-4788-85C7-367A180295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637" y="6669989"/>
            <a:ext cx="186363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0253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9C10761-CCC1-4DC7-B988-675BA9C3C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64325"/>
            <a:ext cx="1439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fld id="{343B85EB-F809-4C4D-8C5A-8680704A8561}" type="slidenum">
              <a:rPr lang="en-GB" altLang="en-US" sz="1000" i="1" smtClean="0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B37F74-BC2B-4379-B193-F8F38ABA1708}"/>
              </a:ext>
            </a:extLst>
          </p:cNvPr>
          <p:cNvGrpSpPr/>
          <p:nvPr userDrawn="1"/>
        </p:nvGrpSpPr>
        <p:grpSpPr>
          <a:xfrm>
            <a:off x="7169239" y="6605588"/>
            <a:ext cx="2574837" cy="252412"/>
            <a:chOff x="7169239" y="6605588"/>
            <a:chExt cx="2574837" cy="252412"/>
          </a:xfrm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0A5258CB-0745-4EB9-8886-BB8C556141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9239" y="6605588"/>
              <a:ext cx="2574837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b"/>
            <a:lstStyle/>
            <a:p>
              <a:pPr lvl="1" algn="l">
                <a:buFontTx/>
                <a:buChar char="©"/>
              </a:pPr>
              <a:r>
                <a:rPr lang="en-GB" altLang="en-US" sz="800" i="1" dirty="0">
                  <a:solidFill>
                    <a:srgbClr val="FAFD00"/>
                  </a:solidFill>
                  <a:latin typeface="Arial" panose="020B0604020202020204" pitchFamily="34" charset="0"/>
                </a:rPr>
                <a:t> 1996-2018 Sustensis Ltd, London</a:t>
              </a:r>
            </a:p>
          </p:txBody>
        </p:sp>
        <p:pic>
          <p:nvPicPr>
            <p:cNvPr id="8" name="Picture 2" descr="D:\A Sustensis Websites\Images professional\_eswpic_00103.png">
              <a:extLst>
                <a:ext uri="{FF2B5EF4-FFF2-40B4-BE49-F238E27FC236}">
                  <a16:creationId xmlns:a16="http://schemas.microsoft.com/office/drawing/2014/main" id="{39683F65-E4E4-4A76-AAF5-AC867EA7588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848" y="6661405"/>
              <a:ext cx="192885" cy="196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13902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F64F-CF62-4687-B85E-5F2CC9DF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ED511-1CDC-4272-8929-A34D41318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42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9" name="Rectangle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48970" name="Rectangle 13"/>
          <p:cNvSpPr/>
          <p:nvPr/>
        </p:nvSpPr>
        <p:spPr>
          <a:xfrm>
            <a:off x="0" y="5734067"/>
            <a:ext cx="9906000" cy="112395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cxnSp>
        <p:nvCxnSpPr>
          <p:cNvPr id="3145908" name="Straight Connector 21"/>
          <p:cNvCxnSpPr>
            <a:cxnSpLocks/>
          </p:cNvCxnSpPr>
          <p:nvPr/>
        </p:nvCxnSpPr>
        <p:spPr>
          <a:xfrm>
            <a:off x="0" y="5695951"/>
            <a:ext cx="9906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71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72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803" y="1463043"/>
            <a:ext cx="3663156" cy="39671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900" b="0" i="1" spc="0" baseline="0">
                <a:solidFill>
                  <a:schemeClr val="tx2"/>
                </a:solidFill>
                <a:latin typeface="+mn-lt"/>
              </a:defRPr>
            </a:lvl1pPr>
            <a:lvl2pPr marL="535762" indent="0">
              <a:buNone/>
              <a:defRPr sz="1400"/>
            </a:lvl2pPr>
            <a:lvl3pPr marL="1071523" indent="0">
              <a:buNone/>
              <a:defRPr sz="1200"/>
            </a:lvl3pPr>
            <a:lvl4pPr marL="1607285" indent="0">
              <a:buNone/>
              <a:defRPr sz="1100"/>
            </a:lvl4pPr>
            <a:lvl5pPr marL="2143048" indent="0">
              <a:buNone/>
              <a:defRPr sz="1100"/>
            </a:lvl5pPr>
            <a:lvl6pPr marL="2678813" indent="0">
              <a:buNone/>
              <a:defRPr sz="1100"/>
            </a:lvl6pPr>
            <a:lvl7pPr marL="3214570" indent="0">
              <a:buNone/>
              <a:defRPr sz="1100"/>
            </a:lvl7pPr>
            <a:lvl8pPr marL="3750335" indent="0">
              <a:buNone/>
              <a:defRPr sz="1100"/>
            </a:lvl8pPr>
            <a:lvl9pPr marL="42860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73" name="Content Placeholder 11"/>
          <p:cNvSpPr>
            <a:spLocks noGrp="1"/>
          </p:cNvSpPr>
          <p:nvPr>
            <p:ph sz="quarter" idx="14"/>
          </p:nvPr>
        </p:nvSpPr>
        <p:spPr>
          <a:xfrm>
            <a:off x="4447381" y="1463040"/>
            <a:ext cx="5071666" cy="3968496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74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8D7A5F-39C3-47E6-9A6A-7BF908D3B454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75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76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3871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7" name="Rectangle 9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48988" name="Picture Placeholder 2"/>
          <p:cNvSpPr>
            <a:spLocks noGrp="1"/>
          </p:cNvSpPr>
          <p:nvPr>
            <p:ph type="pic" idx="1"/>
          </p:nvPr>
        </p:nvSpPr>
        <p:spPr>
          <a:xfrm>
            <a:off x="5664994" y="3"/>
            <a:ext cx="4241006" cy="5657851"/>
          </a:xfrm>
        </p:spPr>
        <p:txBody>
          <a:bodyPr anchor="ctr" anchorCtr="0"/>
          <a:lstStyle>
            <a:lvl1pPr marL="0" indent="0" algn="ctr">
              <a:buNone/>
              <a:defRPr sz="3800">
                <a:solidFill>
                  <a:schemeClr val="tx1"/>
                </a:solidFill>
              </a:defRPr>
            </a:lvl1pPr>
            <a:lvl2pPr marL="535762" indent="0">
              <a:buNone/>
              <a:defRPr sz="3300"/>
            </a:lvl2pPr>
            <a:lvl3pPr marL="1071523" indent="0">
              <a:buNone/>
              <a:defRPr sz="2800"/>
            </a:lvl3pPr>
            <a:lvl4pPr marL="1607285" indent="0">
              <a:buNone/>
              <a:defRPr sz="2300"/>
            </a:lvl4pPr>
            <a:lvl5pPr marL="2143048" indent="0">
              <a:buNone/>
              <a:defRPr sz="2300"/>
            </a:lvl5pPr>
            <a:lvl6pPr marL="2678813" indent="0">
              <a:buNone/>
              <a:defRPr sz="2300"/>
            </a:lvl6pPr>
            <a:lvl7pPr marL="3214570" indent="0">
              <a:buNone/>
              <a:defRPr sz="2300"/>
            </a:lvl7pPr>
            <a:lvl8pPr marL="3750335" indent="0">
              <a:buNone/>
              <a:defRPr sz="2300"/>
            </a:lvl8pPr>
            <a:lvl9pPr marL="4286099" indent="0">
              <a:buNone/>
              <a:defRPr sz="23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4898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81795" y="1600202"/>
            <a:ext cx="4953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900" i="1">
                <a:solidFill>
                  <a:schemeClr val="tx1"/>
                </a:solidFill>
              </a:defRPr>
            </a:lvl1pPr>
            <a:lvl2pPr marL="200912" indent="1863">
              <a:buNone/>
              <a:defRPr>
                <a:solidFill>
                  <a:schemeClr val="bg2"/>
                </a:solidFill>
              </a:defRPr>
            </a:lvl2pPr>
            <a:lvl3pPr marL="403683" indent="7445">
              <a:buNone/>
              <a:defRPr>
                <a:solidFill>
                  <a:schemeClr val="bg2"/>
                </a:solidFill>
              </a:defRPr>
            </a:lvl3pPr>
            <a:lvl4pPr marL="604596" indent="3724">
              <a:buNone/>
              <a:defRPr>
                <a:solidFill>
                  <a:schemeClr val="bg2"/>
                </a:solidFill>
              </a:defRPr>
            </a:lvl4pPr>
            <a:lvl5pPr marL="807367" indent="-1863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90" name="Rectangle 10"/>
          <p:cNvSpPr/>
          <p:nvPr/>
        </p:nvSpPr>
        <p:spPr>
          <a:xfrm>
            <a:off x="0" y="5734067"/>
            <a:ext cx="9906000" cy="112395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cxnSp>
        <p:nvCxnSpPr>
          <p:cNvPr id="3145909" name="Straight Connector 11"/>
          <p:cNvCxnSpPr>
            <a:cxnSpLocks/>
          </p:cNvCxnSpPr>
          <p:nvPr/>
        </p:nvCxnSpPr>
        <p:spPr>
          <a:xfrm>
            <a:off x="0" y="5695951"/>
            <a:ext cx="9906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91" name="Title Placeholder 1"/>
          <p:cNvSpPr>
            <a:spLocks noGrp="1"/>
          </p:cNvSpPr>
          <p:nvPr>
            <p:ph type="title"/>
          </p:nvPr>
        </p:nvSpPr>
        <p:spPr>
          <a:xfrm>
            <a:off x="381794" y="275208"/>
            <a:ext cx="4953000" cy="1324992"/>
          </a:xfrm>
          <a:prstGeom prst="rect">
            <a:avLst/>
          </a:prstGeom>
        </p:spPr>
        <p:txBody>
          <a:bodyPr vert="horz" lIns="107153" tIns="53569" rIns="107153" bIns="5356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992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A4C478-42F2-4C67-A5AB-DF0DC30194CF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93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94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902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9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49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30F8-4817-4824-B3C4-E57899191A96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9598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4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49025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2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58B5-69D5-4D0B-A0BC-96E22001BBAF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3766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AA16CC-ABD3-43EC-A22A-61449CC1E5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69239" y="6605588"/>
            <a:ext cx="25748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B64339C-B858-4767-A3A2-8746D24D84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34274"/>
            <a:ext cx="414829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fld id="{343B85EB-F809-4C4D-8C5A-8680704A8561}" type="slidenum">
              <a:rPr lang="en-GB" altLang="en-US" sz="1000" i="1" smtClean="0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6C23DFF6-A76F-42ED-9F83-18CB3F895E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8" y="6661405"/>
            <a:ext cx="192885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70237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5" name="Title 1"/>
          <p:cNvSpPr>
            <a:spLocks noGrp="1"/>
          </p:cNvSpPr>
          <p:nvPr>
            <p:ph type="title"/>
          </p:nvPr>
        </p:nvSpPr>
        <p:spPr>
          <a:xfrm>
            <a:off x="428497" y="0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900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597A-E640-4AE0-9D1C-741EE6498D0A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0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4630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5" name="Title 1"/>
          <p:cNvSpPr>
            <a:spLocks noGrp="1"/>
          </p:cNvSpPr>
          <p:nvPr>
            <p:ph type="title"/>
          </p:nvPr>
        </p:nvSpPr>
        <p:spPr>
          <a:xfrm>
            <a:off x="15890" y="17"/>
            <a:ext cx="9877425" cy="514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9016" name="Table Placeholder 2"/>
          <p:cNvSpPr>
            <a:spLocks noGrp="1"/>
          </p:cNvSpPr>
          <p:nvPr>
            <p:ph type="tbl" idx="1"/>
          </p:nvPr>
        </p:nvSpPr>
        <p:spPr>
          <a:xfrm>
            <a:off x="762002" y="1981200"/>
            <a:ext cx="838200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3335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DB287EC0-AC67-4A06-83C2-B3747D399E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69239" y="6605588"/>
            <a:ext cx="25748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CAAF8BE-A911-4FA8-B318-E30F025B61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64325"/>
            <a:ext cx="341849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fld id="{343B85EB-F809-4C4D-8C5A-8680704A8561}" type="slidenum">
              <a:rPr lang="en-GB" altLang="en-US" sz="1000" i="1" smtClean="0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64AD6E28-AA21-4A55-8DAC-C94EEABF12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8" y="6661405"/>
            <a:ext cx="192885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8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23F9-27A2-483C-BFBE-64EC22B4B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39AA9-D33F-4A33-88FD-DDD8C6D32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23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7765-69D5-4141-8187-F8FD0CD7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34FC-DC99-4A6A-94A6-06310BB22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81200"/>
            <a:ext cx="8382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8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6AA6-7B87-4ABE-9BD1-D6A10D4E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30E7B-2C9C-4D8A-B152-83E37EFAD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839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E026E-8C2B-4039-BE89-176B45CF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CD35B-C7B2-4361-BE12-5C0657C28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520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D7C2-7485-43A1-A7BF-62BBE4B2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A6413-C3E1-4719-9214-7003C7718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4114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89B57-4550-40A7-9B4A-DA680A25B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14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21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7D44-5D90-4C00-96EC-2737F95C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614C7-CB89-48DF-AD81-9F74BAD18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8D7B5-03D5-4999-99F3-E195AB84F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92F04-99A9-417F-93BC-AB1214D6E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F5ED4-09E6-4A0B-B8E5-418B80BDB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637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527FF-CC19-464D-A0AE-0574338A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93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587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4120-780C-4809-85AB-A0211682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83273-5C77-4044-8310-9425F5725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3A506-1895-4C85-A3B8-94C73257D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172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3E34-FAD0-4F9B-AD78-B337E8E4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00A15-8258-497D-8DB8-D1B9725DA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F1730-4ADC-4FF5-91EC-8D86BC23C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318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6DA-58A1-4859-B1B3-A0A38747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0F5F3-1082-4B82-AA87-5390BA0FB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981200"/>
            <a:ext cx="83820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81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D785BC-4B6A-4402-B860-8FEA3839F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24738" y="0"/>
            <a:ext cx="2468562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147AD-0382-403E-BFBB-34AF550E1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5" y="0"/>
            <a:ext cx="7256463" cy="6096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268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C936-245F-4E3F-8069-9E626CF47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A1C56-198C-4A5B-8978-3C81E3C8F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55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0A9D-09A9-444B-82CE-E151ABE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3791-2CF5-4AAD-B78D-8190A4E70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25" y="798513"/>
            <a:ext cx="4752975" cy="5808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55FCE-1AB7-4BC2-A99A-4B19920D0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7300" y="798513"/>
            <a:ext cx="4752975" cy="5808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33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7FA10-BF15-4FAC-B21A-D5DAE0AB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ABD65-3349-4C43-A4FE-47FFED3D3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986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3F3C-A24B-4D1E-9F82-B3FC34F0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FDF5A-2AEC-4ACC-BB68-F47C9EB77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57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DAA0-746F-49AE-83B7-D68F1683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3121D-8797-4B9E-9ADA-4F51349AE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FF29F-6C94-4970-A65E-D1850BE2C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93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4E65-9B15-4581-9FEC-DCB9A4B6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C3384-AB12-4F95-81BD-22EF4F77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5C1D2-C66A-4603-A633-6C7CBF0C1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41E48-2FE5-4677-9760-0A3B39B36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3A25B-BA71-414B-A624-54BB1891B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273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A76E-AD4A-40CA-BCD4-B7524533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825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12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ADCB-7569-4619-B9F2-071038B9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65C06-87C6-456E-9482-A9AA15CC2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D36B4-E885-4AFA-B466-498ACE5C7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284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4AE2-1503-4B9A-823F-EB6DFAB8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0BFC95-2678-4DE0-BE5D-8F224466E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7BFFD-8DD2-4197-A46D-8FFB19994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38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70BA4-F06A-468F-B180-480CC9EE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71966-2E07-4559-828A-D884D50DD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07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A2DBB0-0F07-4941-9AD5-5E7133A6D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37438" y="0"/>
            <a:ext cx="2468562" cy="617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BEB39-0C0F-4F8A-A134-BCF603701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75" y="0"/>
            <a:ext cx="7256463" cy="617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3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7387-2373-44F9-9B51-1C09EC29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7EFF9-FD40-4D58-B9B5-42DE9C7EB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0E67C-022D-4943-989E-B19DF8BD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C59110-DDA6-40B8-ACFB-8DD532DCE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7B725-86F8-4D1B-A384-1C0D0843C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5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38F5-2A12-4D48-A115-79B7A3BB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77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C747-277F-434F-8F82-4786B068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92DFE-AC47-49B8-B107-1FA19B94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559CF-14CC-4C37-8AE6-8C5E07D2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64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2B7E-EE61-471A-AADB-1346BC3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BFCBE-C45A-4EDB-BFD8-788752FAC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B02E1-DE94-4643-A129-600149E66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1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9614A3-85C4-46D6-8D01-890C1AA11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575" y="0"/>
            <a:ext cx="9877425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D22689-0EB8-49DC-9CB5-16F259163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798513"/>
            <a:ext cx="9658350" cy="580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Body Text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866376ED-7460-423E-B1B3-6E1B6DAFAF73}"/>
              </a:ext>
            </a:extLst>
          </p:cNvPr>
          <p:cNvGrpSpPr>
            <a:grpSpLocks/>
          </p:cNvGrpSpPr>
          <p:nvPr/>
        </p:nvGrpSpPr>
        <p:grpSpPr bwMode="auto">
          <a:xfrm>
            <a:off x="25400" y="671513"/>
            <a:ext cx="9842500" cy="0"/>
            <a:chOff x="16" y="423"/>
            <a:chExt cx="6200" cy="0"/>
          </a:xfrm>
        </p:grpSpPr>
        <p:sp>
          <p:nvSpPr>
            <p:cNvPr id="1028" name="Line 4">
              <a:extLst>
                <a:ext uri="{FF2B5EF4-FFF2-40B4-BE49-F238E27FC236}">
                  <a16:creationId xmlns:a16="http://schemas.microsoft.com/office/drawing/2014/main" id="{ECD7871C-5DB0-4208-8D01-7A6F7F673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423"/>
              <a:ext cx="208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" name="Line 5">
              <a:extLst>
                <a:ext uri="{FF2B5EF4-FFF2-40B4-BE49-F238E27FC236}">
                  <a16:creationId xmlns:a16="http://schemas.microsoft.com/office/drawing/2014/main" id="{496F53B6-6CCC-4F55-B7D5-42F2519C2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1" y="423"/>
              <a:ext cx="2212" cy="0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Line 6">
              <a:extLst>
                <a:ext uri="{FF2B5EF4-FFF2-40B4-BE49-F238E27FC236}">
                  <a16:creationId xmlns:a16="http://schemas.microsoft.com/office/drawing/2014/main" id="{2F3A9C4B-A6A5-4A3F-A4E7-F803583AB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" y="423"/>
              <a:ext cx="2093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32" name="Rectangle 8">
            <a:extLst>
              <a:ext uri="{FF2B5EF4-FFF2-40B4-BE49-F238E27FC236}">
                <a16:creationId xmlns:a16="http://schemas.microsoft.com/office/drawing/2014/main" id="{081F0D01-E88E-4A5A-AB89-25E2349C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239" y="6605588"/>
            <a:ext cx="25748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83D6937-5DCA-4FE2-906F-EB99F65F9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64325"/>
            <a:ext cx="1439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fld id="{343B85EB-F809-4C4D-8C5A-8680704A8561}" type="slidenum">
              <a:rPr lang="en-GB" altLang="en-US" sz="1000" i="1" smtClean="0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564D3193-68F0-4BE3-8226-95CBA47BA5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8" y="6661405"/>
            <a:ext cx="192885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hlink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9pPr>
    </p:titleStyle>
    <p:bodyStyle>
      <a:lvl1pPr marL="377825" indent="-377825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anose="05000000000000000000" pitchFamily="2" charset="2"/>
        <a:buChar char="r"/>
        <a:defRPr sz="2400" b="1" kern="1200">
          <a:solidFill>
            <a:srgbClr val="FAFD00"/>
          </a:solidFill>
          <a:latin typeface="+mn-lt"/>
          <a:ea typeface="+mn-ea"/>
          <a:cs typeface="+mn-cs"/>
        </a:defRPr>
      </a:lvl1pPr>
      <a:lvl2pPr marL="796925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 kern="1200">
          <a:solidFill>
            <a:srgbClr val="FAFD00"/>
          </a:solidFill>
          <a:latin typeface="+mn-lt"/>
          <a:ea typeface="+mn-ea"/>
          <a:cs typeface="+mn-cs"/>
        </a:defRPr>
      </a:lvl2pPr>
      <a:lvl3pPr marL="1216025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 kern="1200">
          <a:solidFill>
            <a:srgbClr val="FAFD00"/>
          </a:solidFill>
          <a:latin typeface="+mn-lt"/>
          <a:ea typeface="+mn-ea"/>
          <a:cs typeface="+mn-cs"/>
        </a:defRPr>
      </a:lvl3pPr>
      <a:lvl4pPr marL="1577975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 kern="1200">
          <a:solidFill>
            <a:srgbClr val="FAFD00"/>
          </a:solidFill>
          <a:latin typeface="+mn-lt"/>
          <a:ea typeface="+mn-ea"/>
          <a:cs typeface="+mn-cs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 kern="1200">
          <a:solidFill>
            <a:srgbClr val="FAFD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381795" y="228600"/>
            <a:ext cx="8321040" cy="1066800"/>
          </a:xfrm>
          <a:prstGeom prst="rect">
            <a:avLst/>
          </a:prstGeom>
        </p:spPr>
        <p:txBody>
          <a:bodyPr vert="horz" lIns="107153" tIns="53569" rIns="107153" bIns="5356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381795" y="1463040"/>
            <a:ext cx="8321040" cy="4343400"/>
          </a:xfrm>
          <a:prstGeom prst="rect">
            <a:avLst/>
          </a:prstGeom>
        </p:spPr>
        <p:txBody>
          <a:bodyPr vert="horz" lIns="107153" tIns="53569" rIns="107153" bIns="53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381795" y="6543679"/>
            <a:ext cx="1589088" cy="247651"/>
          </a:xfrm>
          <a:prstGeom prst="rect">
            <a:avLst/>
          </a:prstGeom>
        </p:spPr>
        <p:txBody>
          <a:bodyPr vert="horz" lIns="107153" tIns="53569" rIns="107153" bIns="53569" rtlCol="0" anchor="ctr">
            <a:normAutofit/>
          </a:bodyPr>
          <a:lstStyle>
            <a:lvl1pPr algn="l">
              <a:defRPr sz="12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defTabSz="1071523"/>
            <a:fld id="{68FF7D3E-3F80-4C9E-9D3F-89F62A0E5742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pPr defTabSz="1071523"/>
              <a:t>11/12/2018</a:t>
            </a:fld>
            <a:endParaRPr lang="en-GB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0565" y="6543679"/>
            <a:ext cx="4426744" cy="247651"/>
          </a:xfrm>
          <a:prstGeom prst="rect">
            <a:avLst/>
          </a:prstGeom>
        </p:spPr>
        <p:txBody>
          <a:bodyPr vert="horz" lIns="107153" tIns="53569" rIns="107153" bIns="53569" rtlCol="0" anchor="ctr">
            <a:normAutofit/>
          </a:bodyPr>
          <a:lstStyle>
            <a:lvl1pPr algn="l">
              <a:defRPr sz="12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defTabSz="1071523"/>
            <a:endParaRPr lang="en-GB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543679"/>
            <a:ext cx="949325" cy="247651"/>
          </a:xfrm>
          <a:prstGeom prst="rect">
            <a:avLst/>
          </a:prstGeom>
        </p:spPr>
        <p:txBody>
          <a:bodyPr vert="horz" lIns="107153" tIns="53569" rIns="107153" bIns="53569" rtlCol="0" anchor="ctr">
            <a:normAutofit/>
          </a:bodyPr>
          <a:lstStyle>
            <a:lvl1pPr algn="r">
              <a:defRPr sz="12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defTabSz="1071523"/>
            <a:fld id="{ACA0AF44-6E97-4AE6-97C8-62ABBDDB0289}" type="slidenum">
              <a:rPr lang="en-GB" smtClean="0">
                <a:solidFill>
                  <a:srgbClr val="FFFFFF">
                    <a:alpha val="65000"/>
                  </a:srgbClr>
                </a:solidFill>
              </a:rPr>
              <a:pPr defTabSz="1071523"/>
              <a:t>‹#›</a:t>
            </a:fld>
            <a:endParaRPr lang="en-GB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34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88" r:id="rId15"/>
  </p:sldLayoutIdLst>
  <p:transition spd="slow">
    <p:fade/>
  </p:transition>
  <p:hf sldNum="0" hdr="0" ftr="0" dt="0"/>
  <p:txStyles>
    <p:titleStyle>
      <a:lvl1pPr algn="l" defTabSz="1071523" rtl="0" eaLnBrk="1" latinLnBrk="0" hangingPunct="1">
        <a:spcBef>
          <a:spcPts val="469"/>
        </a:spcBef>
        <a:buNone/>
        <a:defRPr sz="47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1071523" rtl="0" eaLnBrk="1" latinLnBrk="0" hangingPunct="1">
        <a:spcBef>
          <a:spcPts val="1408"/>
        </a:spcBef>
        <a:spcAft>
          <a:spcPts val="0"/>
        </a:spcAft>
        <a:buClr>
          <a:schemeClr val="accent5"/>
        </a:buClr>
        <a:buFont typeface="Arial" pitchFamily="34" charset="0"/>
        <a:buNone/>
        <a:defRPr sz="2100" b="0" i="0" kern="1200" cap="none" spc="35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200912" indent="-200912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403683" indent="-193470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606452" indent="-199050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807367" indent="-202773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1017953" indent="-203587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0" indent="-203587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1457270" indent="-203587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1650147" indent="-203587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2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23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7285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3048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8813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4570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0335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099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5496A4-3894-48CC-9860-65A361BCD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875" y="0"/>
            <a:ext cx="9877425" cy="514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</a:t>
            </a:r>
          </a:p>
        </p:txBody>
      </p:sp>
      <p:grpSp>
        <p:nvGrpSpPr>
          <p:cNvPr id="1030" name="Group 6">
            <a:extLst>
              <a:ext uri="{FF2B5EF4-FFF2-40B4-BE49-F238E27FC236}">
                <a16:creationId xmlns:a16="http://schemas.microsoft.com/office/drawing/2014/main" id="{B6BC2603-2F41-4377-ABEC-A3A6E2ADEFD5}"/>
              </a:ext>
            </a:extLst>
          </p:cNvPr>
          <p:cNvGrpSpPr>
            <a:grpSpLocks/>
          </p:cNvGrpSpPr>
          <p:nvPr/>
        </p:nvGrpSpPr>
        <p:grpSpPr bwMode="auto">
          <a:xfrm>
            <a:off x="25400" y="581025"/>
            <a:ext cx="9842500" cy="0"/>
            <a:chOff x="16" y="366"/>
            <a:chExt cx="6200" cy="0"/>
          </a:xfrm>
        </p:grpSpPr>
        <p:sp>
          <p:nvSpPr>
            <p:cNvPr id="1027" name="Line 3">
              <a:extLst>
                <a:ext uri="{FF2B5EF4-FFF2-40B4-BE49-F238E27FC236}">
                  <a16:creationId xmlns:a16="http://schemas.microsoft.com/office/drawing/2014/main" id="{4CB864AB-A92D-43FC-8F50-C8387C658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66"/>
              <a:ext cx="208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8" name="Line 4">
              <a:extLst>
                <a:ext uri="{FF2B5EF4-FFF2-40B4-BE49-F238E27FC236}">
                  <a16:creationId xmlns:a16="http://schemas.microsoft.com/office/drawing/2014/main" id="{522232F1-0F79-47A1-BA60-F955FE55A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1" y="366"/>
              <a:ext cx="2212" cy="0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" name="Line 5">
              <a:extLst>
                <a:ext uri="{FF2B5EF4-FFF2-40B4-BE49-F238E27FC236}">
                  <a16:creationId xmlns:a16="http://schemas.microsoft.com/office/drawing/2014/main" id="{865B547D-D5FA-4037-9049-896F6CC18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" y="366"/>
              <a:ext cx="2093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" name="Rectangle 8">
            <a:extLst>
              <a:ext uri="{FF2B5EF4-FFF2-40B4-BE49-F238E27FC236}">
                <a16:creationId xmlns:a16="http://schemas.microsoft.com/office/drawing/2014/main" id="{D5573C24-4981-401A-94EA-6CBA822299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69239" y="6605588"/>
            <a:ext cx="25748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2C356FB-966D-4B96-9DF5-929D725A84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34274"/>
            <a:ext cx="414829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fld id="{343B85EB-F809-4C4D-8C5A-8680704A8561}" type="slidenum">
              <a:rPr lang="en-GB" altLang="en-US" sz="1000" i="1" smtClean="0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E4748136-C8D0-43E1-A1EE-A8D5D6D83B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8" y="6661405"/>
            <a:ext cx="192885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2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hlink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anose="05000000000000000000" pitchFamily="2" charset="2"/>
        <a:buChar char="r"/>
        <a:defRPr sz="2400" b="1" kern="1200">
          <a:solidFill>
            <a:srgbClr val="FAFD00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 kern="1200">
          <a:solidFill>
            <a:srgbClr val="FAFD00"/>
          </a:solidFill>
          <a:latin typeface="+mn-lt"/>
          <a:ea typeface="+mn-ea"/>
          <a:cs typeface="+mn-cs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 kern="1200">
          <a:solidFill>
            <a:srgbClr val="FAFD00"/>
          </a:solidFill>
          <a:latin typeface="+mn-lt"/>
          <a:ea typeface="+mn-ea"/>
          <a:cs typeface="+mn-cs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 kern="1200">
          <a:solidFill>
            <a:srgbClr val="FAFD00"/>
          </a:solidFill>
          <a:latin typeface="+mn-lt"/>
          <a:ea typeface="+mn-ea"/>
          <a:cs typeface="+mn-cs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 kern="1200">
          <a:solidFill>
            <a:srgbClr val="FAFD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240CC6C-6B29-45B5-9F08-2B063CB2A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575" y="0"/>
            <a:ext cx="9877425" cy="514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</a:t>
            </a:r>
          </a:p>
        </p:txBody>
      </p:sp>
      <p:grpSp>
        <p:nvGrpSpPr>
          <p:cNvPr id="1030" name="Group 6">
            <a:extLst>
              <a:ext uri="{FF2B5EF4-FFF2-40B4-BE49-F238E27FC236}">
                <a16:creationId xmlns:a16="http://schemas.microsoft.com/office/drawing/2014/main" id="{D263E6D7-538F-4752-9A20-95DD1158F821}"/>
              </a:ext>
            </a:extLst>
          </p:cNvPr>
          <p:cNvGrpSpPr>
            <a:grpSpLocks/>
          </p:cNvGrpSpPr>
          <p:nvPr/>
        </p:nvGrpSpPr>
        <p:grpSpPr bwMode="auto">
          <a:xfrm>
            <a:off x="25400" y="581025"/>
            <a:ext cx="9842500" cy="0"/>
            <a:chOff x="16" y="366"/>
            <a:chExt cx="6200" cy="0"/>
          </a:xfrm>
        </p:grpSpPr>
        <p:sp>
          <p:nvSpPr>
            <p:cNvPr id="1027" name="Line 3">
              <a:extLst>
                <a:ext uri="{FF2B5EF4-FFF2-40B4-BE49-F238E27FC236}">
                  <a16:creationId xmlns:a16="http://schemas.microsoft.com/office/drawing/2014/main" id="{52373876-4157-4829-99EA-710529051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66"/>
              <a:ext cx="208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8" name="Line 4">
              <a:extLst>
                <a:ext uri="{FF2B5EF4-FFF2-40B4-BE49-F238E27FC236}">
                  <a16:creationId xmlns:a16="http://schemas.microsoft.com/office/drawing/2014/main" id="{7B0FCCE9-E20C-4262-ACD4-29E6E5284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1" y="366"/>
              <a:ext cx="2212" cy="0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" name="Line 5">
              <a:extLst>
                <a:ext uri="{FF2B5EF4-FFF2-40B4-BE49-F238E27FC236}">
                  <a16:creationId xmlns:a16="http://schemas.microsoft.com/office/drawing/2014/main" id="{247CD9F9-8BB1-4312-8335-FE8867988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" y="366"/>
              <a:ext cx="2093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" name="Rectangle 9">
            <a:extLst>
              <a:ext uri="{FF2B5EF4-FFF2-40B4-BE49-F238E27FC236}">
                <a16:creationId xmlns:a16="http://schemas.microsoft.com/office/drawing/2014/main" id="{46A5C153-2474-4EB7-B6E1-9CBFCE7488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64325"/>
            <a:ext cx="1439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fld id="{343B85EB-F809-4C4D-8C5A-8680704A8561}" type="slidenum">
              <a:rPr lang="en-GB" altLang="en-US" sz="1000" i="1" smtClean="0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209877-275E-492D-A50A-6C6868D68572}"/>
              </a:ext>
            </a:extLst>
          </p:cNvPr>
          <p:cNvGrpSpPr/>
          <p:nvPr userDrawn="1"/>
        </p:nvGrpSpPr>
        <p:grpSpPr>
          <a:xfrm>
            <a:off x="7169239" y="6605588"/>
            <a:ext cx="2574837" cy="252412"/>
            <a:chOff x="7169239" y="6605588"/>
            <a:chExt cx="2574837" cy="252412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68D5A3F7-A3ED-4D53-826F-A1E29AD9CD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9239" y="6605588"/>
              <a:ext cx="2574837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b"/>
            <a:lstStyle/>
            <a:p>
              <a:pPr lvl="1" algn="l">
                <a:buFontTx/>
                <a:buChar char="©"/>
              </a:pPr>
              <a:r>
                <a:rPr lang="en-GB" altLang="en-US" sz="800" i="1" dirty="0">
                  <a:solidFill>
                    <a:srgbClr val="FAFD00"/>
                  </a:solidFill>
                  <a:latin typeface="Arial" panose="020B0604020202020204" pitchFamily="34" charset="0"/>
                </a:rPr>
                <a:t> 1996-2018 Sustensis Ltd, London</a:t>
              </a:r>
            </a:p>
          </p:txBody>
        </p:sp>
        <p:pic>
          <p:nvPicPr>
            <p:cNvPr id="12" name="Picture 2" descr="D:\A Sustensis Websites\Images professional\_eswpic_00103.png">
              <a:extLst>
                <a:ext uri="{FF2B5EF4-FFF2-40B4-BE49-F238E27FC236}">
                  <a16:creationId xmlns:a16="http://schemas.microsoft.com/office/drawing/2014/main" id="{53902681-D5C7-487D-B8DA-1ABD533C061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848" y="6661405"/>
              <a:ext cx="192885" cy="196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136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hlink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anose="05000000000000000000" pitchFamily="2" charset="2"/>
        <a:buChar char="r"/>
        <a:defRPr sz="2400" b="1" kern="1200">
          <a:solidFill>
            <a:srgbClr val="FAFD00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 kern="1200">
          <a:solidFill>
            <a:srgbClr val="FAFD00"/>
          </a:solidFill>
          <a:latin typeface="+mn-lt"/>
          <a:ea typeface="+mn-ea"/>
          <a:cs typeface="+mn-cs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 kern="1200">
          <a:solidFill>
            <a:srgbClr val="FAFD00"/>
          </a:solidFill>
          <a:latin typeface="+mn-lt"/>
          <a:ea typeface="+mn-ea"/>
          <a:cs typeface="+mn-cs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 kern="1200">
          <a:solidFill>
            <a:srgbClr val="FAFD00"/>
          </a:solidFill>
          <a:latin typeface="+mn-lt"/>
          <a:ea typeface="+mn-ea"/>
          <a:cs typeface="+mn-cs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 kern="1200">
          <a:solidFill>
            <a:srgbClr val="FAFD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tensis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fif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fif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yohSu-Ft_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ext Box 6"/>
          <p:cNvSpPr txBox="1">
            <a:spLocks noChangeArrowheads="1"/>
          </p:cNvSpPr>
          <p:nvPr/>
        </p:nvSpPr>
        <p:spPr bwMode="auto">
          <a:xfrm>
            <a:off x="637425" y="2924944"/>
            <a:ext cx="8784976" cy="18376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233" tIns="44325" rIns="90233" bIns="44325">
            <a:spAutoFit/>
          </a:bodyPr>
          <a:lstStyle>
            <a:defPPr>
              <a:defRPr lang="en-US"/>
            </a:defPPr>
            <a:lvl1pPr algn="ctr" defTabSz="75983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/>
              <a:t>Business Sustainability in the age of exponential change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PART 3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company of the future and the case for sustainable business</a:t>
            </a:r>
          </a:p>
        </p:txBody>
      </p:sp>
      <p:sp>
        <p:nvSpPr>
          <p:cNvPr id="1048616" name="Rectangle 2"/>
          <p:cNvSpPr>
            <a:spLocks noChangeArrowheads="1"/>
          </p:cNvSpPr>
          <p:nvPr/>
        </p:nvSpPr>
        <p:spPr bwMode="auto">
          <a:xfrm>
            <a:off x="3416377" y="4941169"/>
            <a:ext cx="3227072" cy="13821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233" tIns="44325" rIns="90233" bIns="44325">
            <a:spAutoFit/>
          </a:bodyPr>
          <a:lstStyle/>
          <a:p>
            <a:pPr defTabSz="759835">
              <a:lnSpc>
                <a:spcPct val="100000"/>
              </a:lnSpc>
            </a:pP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Tony Czarnecki</a:t>
            </a:r>
          </a:p>
          <a:p>
            <a:pPr defTabSz="759835">
              <a:lnSpc>
                <a:spcPct val="100000"/>
              </a:lnSpc>
            </a:pPr>
            <a:r>
              <a:rPr lang="en-GB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Partner, Sustensis</a:t>
            </a:r>
          </a:p>
          <a:p>
            <a:pPr defTabSz="759835">
              <a:lnSpc>
                <a:spcPct val="100000"/>
              </a:lnSpc>
            </a:pPr>
            <a:r>
              <a:rPr lang="en-GB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www.sustensis.co.uk</a:t>
            </a:r>
            <a:r>
              <a:rPr lang="en-GB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defTabSz="759835">
              <a:lnSpc>
                <a:spcPct val="100000"/>
              </a:lnSpc>
            </a:pPr>
            <a:r>
              <a:rPr lang="en-GB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London, 8</a:t>
            </a:r>
            <a:r>
              <a:rPr lang="en-GB" sz="1600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November 2018 </a:t>
            </a:r>
          </a:p>
          <a:p>
            <a:pPr defTabSz="759835">
              <a:lnSpc>
                <a:spcPct val="100000"/>
              </a:lnSpc>
            </a:pPr>
            <a:endParaRPr lang="en-GB" sz="1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Sustensis logo">
            <a:extLst>
              <a:ext uri="{FF2B5EF4-FFF2-40B4-BE49-F238E27FC236}">
                <a16:creationId xmlns:a16="http://schemas.microsoft.com/office/drawing/2014/main" id="{1747EBF7-3B19-45FA-AB76-47C11B836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39700"/>
            <a:ext cx="117475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447923D1-5B9E-48CE-BB33-611B4C24B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0" y="1436688"/>
            <a:ext cx="26511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1200" i="1" dirty="0">
                <a:solidFill>
                  <a:srgbClr val="FAFD00"/>
                </a:solidFill>
                <a:latin typeface="Arial" panose="020B0604020202020204" pitchFamily="34" charset="0"/>
              </a:rPr>
              <a:t>…where Business Sustainability </a:t>
            </a:r>
          </a:p>
          <a:p>
            <a:r>
              <a:rPr lang="en-GB" altLang="en-US" sz="1200" i="1" dirty="0">
                <a:solidFill>
                  <a:srgbClr val="FAFD00"/>
                </a:solidFill>
                <a:latin typeface="Arial" panose="020B0604020202020204" pitchFamily="34" charset="0"/>
              </a:rPr>
              <a:t>makes good business sense</a:t>
            </a:r>
            <a:endParaRPr lang="en-GB" altLang="en-US" sz="1000" b="0" dirty="0">
              <a:solidFill>
                <a:srgbClr val="FAFD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400" y="1688678"/>
            <a:ext cx="95931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Shareholders come third, after customers and employees</a:t>
            </a:r>
          </a:p>
          <a:p>
            <a:pPr marL="627063" marR="0" lvl="1" indent="-169863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They do not mind losing money (profited in only 2 quarters), hence the cheapest capital</a:t>
            </a:r>
          </a:p>
          <a:p>
            <a:pPr marL="627063" marR="0" lvl="1" indent="-169863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They wait for super dividend at some stage</a:t>
            </a:r>
          </a:p>
          <a:p>
            <a:pPr marL="457200" marR="0" lvl="0" indent="-457200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Amazon has followers – Musk with Tesla and X-Space, Uber, Netflix, even Walmart</a:t>
            </a:r>
          </a:p>
          <a:p>
            <a:pPr marL="457200" marR="0" lvl="0" indent="-457200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future government’s legislation, e.g. limiting a company’s size, could lead to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mega crash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unravel a gigantic pyramid scheme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B346C-A4AC-4963-8B3C-2339EF8C01CC}"/>
              </a:ext>
            </a:extLst>
          </p:cNvPr>
          <p:cNvSpPr/>
          <p:nvPr/>
        </p:nvSpPr>
        <p:spPr>
          <a:xfrm>
            <a:off x="0" y="4692268"/>
            <a:ext cx="98087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93346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ct val="7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This could immediately affect similar companies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like Alphabet, Facebook or Walmart significantly increasing …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CA4DC3-7B70-4231-8A94-A96EA0B2FAFB}"/>
              </a:ext>
            </a:extLst>
          </p:cNvPr>
          <p:cNvSpPr/>
          <p:nvPr/>
        </p:nvSpPr>
        <p:spPr>
          <a:xfrm>
            <a:off x="1261872" y="879795"/>
            <a:ext cx="792492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Amazon’s incessant drive towards world’s domination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C012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C04746-3166-4751-AE25-5D72BC4A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FF0000"/>
                </a:solidFill>
                <a:latin typeface="Corbel"/>
              </a:rPr>
              <a:t>What may be the consequence of the ‘</a:t>
            </a:r>
            <a:r>
              <a:rPr lang="en-GB" sz="2400" dirty="0">
                <a:solidFill>
                  <a:srgbClr val="FFFF00"/>
                </a:solidFill>
                <a:latin typeface="Corbel"/>
              </a:rPr>
              <a:t>amazonization</a:t>
            </a:r>
            <a:r>
              <a:rPr lang="en-GB" sz="2400" dirty="0">
                <a:solidFill>
                  <a:srgbClr val="FF0000"/>
                </a:solidFill>
                <a:latin typeface="Corbel"/>
              </a:rPr>
              <a:t>’ of economy?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F225B88-177B-4566-99DD-B8EE8DC79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" y="0"/>
            <a:ext cx="9877425" cy="609753"/>
          </a:xfrm>
          <a:solidFill>
            <a:schemeClr val="bg2">
              <a:lumMod val="40000"/>
              <a:lumOff val="60000"/>
            </a:schemeClr>
          </a:solidFill>
          <a:ln/>
        </p:spPr>
        <p:txBody>
          <a:bodyPr anchor="ctr">
            <a:noAutofit/>
          </a:bodyPr>
          <a:lstStyle/>
          <a:p>
            <a:pPr algn="ctr" defTabSz="914400"/>
            <a:r>
              <a:rPr lang="en-GB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lesson from Amazon: What Business of the Future may look like?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4951A5-0381-45A1-907E-C89D4562F878}"/>
              </a:ext>
            </a:extLst>
          </p:cNvPr>
          <p:cNvGrpSpPr/>
          <p:nvPr/>
        </p:nvGrpSpPr>
        <p:grpSpPr>
          <a:xfrm>
            <a:off x="531875" y="5061101"/>
            <a:ext cx="8677657" cy="1526274"/>
            <a:chOff x="965632" y="4346496"/>
            <a:chExt cx="8686131" cy="1526274"/>
          </a:xfrm>
        </p:grpSpPr>
        <p:sp>
          <p:nvSpPr>
            <p:cNvPr id="18435" name="Rectangle 3">
              <a:extLst>
                <a:ext uri="{FF2B5EF4-FFF2-40B4-BE49-F238E27FC236}">
                  <a16:creationId xmlns:a16="http://schemas.microsoft.com/office/drawing/2014/main" id="{2A642F49-018E-4BC8-A349-91A19D69C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4155" y="5675280"/>
              <a:ext cx="1001878" cy="197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Source: Wren Bennis</a:t>
              </a:r>
            </a:p>
          </p:txBody>
        </p:sp>
        <p:sp>
          <p:nvSpPr>
            <p:cNvPr id="18436" name="Rectangle 4">
              <a:extLst>
                <a:ext uri="{FF2B5EF4-FFF2-40B4-BE49-F238E27FC236}">
                  <a16:creationId xmlns:a16="http://schemas.microsoft.com/office/drawing/2014/main" id="{2786E426-C173-46B8-A667-702957A3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632" y="4346496"/>
              <a:ext cx="8686131" cy="1228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762000" rtl="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“The factory of the future will have only two employees:</a:t>
              </a:r>
            </a:p>
            <a:p>
              <a:pPr marL="0" marR="0" lvl="0" indent="0" algn="ctr" defTabSz="762000" rtl="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 man and a dog. The man will be there to feed the dog. </a:t>
              </a:r>
            </a:p>
            <a:p>
              <a:pPr marL="0" marR="0" lvl="0" indent="0" algn="ctr" defTabSz="762000" rtl="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The dog will be there to keep the man from touching the machines”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3FCBB79-4CAA-4B1D-8CF5-7C3BE2AE07A2}"/>
              </a:ext>
            </a:extLst>
          </p:cNvPr>
          <p:cNvGrpSpPr/>
          <p:nvPr/>
        </p:nvGrpSpPr>
        <p:grpSpPr>
          <a:xfrm>
            <a:off x="1835866" y="1868570"/>
            <a:ext cx="5513833" cy="2720340"/>
            <a:chOff x="3447287" y="2734056"/>
            <a:chExt cx="5513833" cy="2720340"/>
          </a:xfrm>
        </p:grpSpPr>
        <p:sp>
          <p:nvSpPr>
            <p:cNvPr id="18437" name="Rectangle 5">
              <a:extLst>
                <a:ext uri="{FF2B5EF4-FFF2-40B4-BE49-F238E27FC236}">
                  <a16:creationId xmlns:a16="http://schemas.microsoft.com/office/drawing/2014/main" id="{153D1E7E-B003-4CE6-9D80-D6B3C1FA9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287" y="2734056"/>
              <a:ext cx="5513833" cy="27203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8625" name="Group 193">
              <a:extLst>
                <a:ext uri="{FF2B5EF4-FFF2-40B4-BE49-F238E27FC236}">
                  <a16:creationId xmlns:a16="http://schemas.microsoft.com/office/drawing/2014/main" id="{18AFB1AA-C2B1-415D-AD49-2320BF3318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7572" y="3135439"/>
              <a:ext cx="1724565" cy="2048006"/>
              <a:chOff x="4073" y="2464"/>
              <a:chExt cx="1269" cy="1507"/>
            </a:xfrm>
          </p:grpSpPr>
          <p:grpSp>
            <p:nvGrpSpPr>
              <p:cNvPr id="18538" name="Group 106">
                <a:extLst>
                  <a:ext uri="{FF2B5EF4-FFF2-40B4-BE49-F238E27FC236}">
                    <a16:creationId xmlns:a16="http://schemas.microsoft.com/office/drawing/2014/main" id="{EB9555D9-52A1-42B1-97A3-B5E80A47CE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3" y="2921"/>
                <a:ext cx="1269" cy="1050"/>
                <a:chOff x="4073" y="2921"/>
                <a:chExt cx="1269" cy="1050"/>
              </a:xfrm>
            </p:grpSpPr>
            <p:sp>
              <p:nvSpPr>
                <p:cNvPr id="18530" name="Freeform 98">
                  <a:extLst>
                    <a:ext uri="{FF2B5EF4-FFF2-40B4-BE49-F238E27FC236}">
                      <a16:creationId xmlns:a16="http://schemas.microsoft.com/office/drawing/2014/main" id="{735AB71E-94F8-49AB-A6AD-B7AE80C48A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3" y="3818"/>
                  <a:ext cx="605" cy="144"/>
                </a:xfrm>
                <a:custGeom>
                  <a:avLst/>
                  <a:gdLst>
                    <a:gd name="T0" fmla="*/ 179 w 605"/>
                    <a:gd name="T1" fmla="*/ 0 h 144"/>
                    <a:gd name="T2" fmla="*/ 556 w 605"/>
                    <a:gd name="T3" fmla="*/ 0 h 144"/>
                    <a:gd name="T4" fmla="*/ 604 w 605"/>
                    <a:gd name="T5" fmla="*/ 143 h 144"/>
                    <a:gd name="T6" fmla="*/ 0 w 605"/>
                    <a:gd name="T7" fmla="*/ 131 h 144"/>
                    <a:gd name="T8" fmla="*/ 179 w 605"/>
                    <a:gd name="T9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5" h="144">
                      <a:moveTo>
                        <a:pt x="179" y="0"/>
                      </a:moveTo>
                      <a:lnTo>
                        <a:pt x="556" y="0"/>
                      </a:lnTo>
                      <a:lnTo>
                        <a:pt x="604" y="143"/>
                      </a:lnTo>
                      <a:lnTo>
                        <a:pt x="0" y="131"/>
                      </a:lnTo>
                      <a:lnTo>
                        <a:pt x="179" y="0"/>
                      </a:lnTo>
                    </a:path>
                  </a:pathLst>
                </a:custGeom>
                <a:solidFill>
                  <a:srgbClr val="3F3F3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537" name="Group 105">
                  <a:extLst>
                    <a:ext uri="{FF2B5EF4-FFF2-40B4-BE49-F238E27FC236}">
                      <a16:creationId xmlns:a16="http://schemas.microsoft.com/office/drawing/2014/main" id="{5F4AC8FA-6718-4E1F-8D7B-6AE067C2B6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65" y="2921"/>
                  <a:ext cx="977" cy="1050"/>
                  <a:chOff x="4365" y="2921"/>
                  <a:chExt cx="977" cy="1050"/>
                </a:xfrm>
              </p:grpSpPr>
              <p:grpSp>
                <p:nvGrpSpPr>
                  <p:cNvPr id="18535" name="Group 103">
                    <a:extLst>
                      <a:ext uri="{FF2B5EF4-FFF2-40B4-BE49-F238E27FC236}">
                        <a16:creationId xmlns:a16="http://schemas.microsoft.com/office/drawing/2014/main" id="{D5B797B3-028F-43BD-98CF-80A495004D4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18" y="3035"/>
                    <a:ext cx="812" cy="936"/>
                    <a:chOff x="4418" y="3035"/>
                    <a:chExt cx="812" cy="936"/>
                  </a:xfrm>
                </p:grpSpPr>
                <p:sp>
                  <p:nvSpPr>
                    <p:cNvPr id="18531" name="Freeform 99">
                      <a:extLst>
                        <a:ext uri="{FF2B5EF4-FFF2-40B4-BE49-F238E27FC236}">
                          <a16:creationId xmlns:a16="http://schemas.microsoft.com/office/drawing/2014/main" id="{37689781-C742-416A-8210-6F05DA08B1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18" y="3035"/>
                      <a:ext cx="812" cy="936"/>
                    </a:xfrm>
                    <a:custGeom>
                      <a:avLst/>
                      <a:gdLst>
                        <a:gd name="T0" fmla="*/ 328 w 812"/>
                        <a:gd name="T1" fmla="*/ 0 h 936"/>
                        <a:gd name="T2" fmla="*/ 539 w 812"/>
                        <a:gd name="T3" fmla="*/ 0 h 936"/>
                        <a:gd name="T4" fmla="*/ 517 w 812"/>
                        <a:gd name="T5" fmla="*/ 27 h 936"/>
                        <a:gd name="T6" fmla="*/ 504 w 812"/>
                        <a:gd name="T7" fmla="*/ 48 h 936"/>
                        <a:gd name="T8" fmla="*/ 494 w 812"/>
                        <a:gd name="T9" fmla="*/ 69 h 936"/>
                        <a:gd name="T10" fmla="*/ 488 w 812"/>
                        <a:gd name="T11" fmla="*/ 89 h 936"/>
                        <a:gd name="T12" fmla="*/ 481 w 812"/>
                        <a:gd name="T13" fmla="*/ 117 h 936"/>
                        <a:gd name="T14" fmla="*/ 477 w 812"/>
                        <a:gd name="T15" fmla="*/ 144 h 936"/>
                        <a:gd name="T16" fmla="*/ 472 w 812"/>
                        <a:gd name="T17" fmla="*/ 182 h 936"/>
                        <a:gd name="T18" fmla="*/ 467 w 812"/>
                        <a:gd name="T19" fmla="*/ 229 h 936"/>
                        <a:gd name="T20" fmla="*/ 464 w 812"/>
                        <a:gd name="T21" fmla="*/ 286 h 936"/>
                        <a:gd name="T22" fmla="*/ 459 w 812"/>
                        <a:gd name="T23" fmla="*/ 378 h 936"/>
                        <a:gd name="T24" fmla="*/ 459 w 812"/>
                        <a:gd name="T25" fmla="*/ 440 h 936"/>
                        <a:gd name="T26" fmla="*/ 463 w 812"/>
                        <a:gd name="T27" fmla="*/ 501 h 936"/>
                        <a:gd name="T28" fmla="*/ 468 w 812"/>
                        <a:gd name="T29" fmla="*/ 549 h 936"/>
                        <a:gd name="T30" fmla="*/ 473 w 812"/>
                        <a:gd name="T31" fmla="*/ 586 h 936"/>
                        <a:gd name="T32" fmla="*/ 484 w 812"/>
                        <a:gd name="T33" fmla="*/ 622 h 936"/>
                        <a:gd name="T34" fmla="*/ 492 w 812"/>
                        <a:gd name="T35" fmla="*/ 640 h 936"/>
                        <a:gd name="T36" fmla="*/ 509 w 812"/>
                        <a:gd name="T37" fmla="*/ 662 h 936"/>
                        <a:gd name="T38" fmla="*/ 529 w 812"/>
                        <a:gd name="T39" fmla="*/ 681 h 936"/>
                        <a:gd name="T40" fmla="*/ 555 w 812"/>
                        <a:gd name="T41" fmla="*/ 697 h 936"/>
                        <a:gd name="T42" fmla="*/ 588 w 812"/>
                        <a:gd name="T43" fmla="*/ 715 h 936"/>
                        <a:gd name="T44" fmla="*/ 616 w 812"/>
                        <a:gd name="T45" fmla="*/ 727 h 936"/>
                        <a:gd name="T46" fmla="*/ 656 w 812"/>
                        <a:gd name="T47" fmla="*/ 747 h 936"/>
                        <a:gd name="T48" fmla="*/ 731 w 812"/>
                        <a:gd name="T49" fmla="*/ 784 h 936"/>
                        <a:gd name="T50" fmla="*/ 811 w 812"/>
                        <a:gd name="T51" fmla="*/ 822 h 936"/>
                        <a:gd name="T52" fmla="*/ 811 w 812"/>
                        <a:gd name="T53" fmla="*/ 855 h 936"/>
                        <a:gd name="T54" fmla="*/ 767 w 812"/>
                        <a:gd name="T55" fmla="*/ 876 h 936"/>
                        <a:gd name="T56" fmla="*/ 716 w 812"/>
                        <a:gd name="T57" fmla="*/ 894 h 936"/>
                        <a:gd name="T58" fmla="*/ 647 w 812"/>
                        <a:gd name="T59" fmla="*/ 911 h 936"/>
                        <a:gd name="T60" fmla="*/ 572 w 812"/>
                        <a:gd name="T61" fmla="*/ 923 h 936"/>
                        <a:gd name="T62" fmla="*/ 503 w 812"/>
                        <a:gd name="T63" fmla="*/ 930 h 936"/>
                        <a:gd name="T64" fmla="*/ 411 w 812"/>
                        <a:gd name="T65" fmla="*/ 935 h 936"/>
                        <a:gd name="T66" fmla="*/ 324 w 812"/>
                        <a:gd name="T67" fmla="*/ 930 h 936"/>
                        <a:gd name="T68" fmla="*/ 259 w 812"/>
                        <a:gd name="T69" fmla="*/ 921 h 936"/>
                        <a:gd name="T70" fmla="*/ 181 w 812"/>
                        <a:gd name="T71" fmla="*/ 911 h 936"/>
                        <a:gd name="T72" fmla="*/ 105 w 812"/>
                        <a:gd name="T73" fmla="*/ 894 h 936"/>
                        <a:gd name="T74" fmla="*/ 46 w 812"/>
                        <a:gd name="T75" fmla="*/ 876 h 936"/>
                        <a:gd name="T76" fmla="*/ 0 w 812"/>
                        <a:gd name="T77" fmla="*/ 855 h 936"/>
                        <a:gd name="T78" fmla="*/ 0 w 812"/>
                        <a:gd name="T79" fmla="*/ 822 h 936"/>
                        <a:gd name="T80" fmla="*/ 97 w 812"/>
                        <a:gd name="T81" fmla="*/ 783 h 936"/>
                        <a:gd name="T82" fmla="*/ 180 w 812"/>
                        <a:gd name="T83" fmla="*/ 747 h 936"/>
                        <a:gd name="T84" fmla="*/ 222 w 812"/>
                        <a:gd name="T85" fmla="*/ 727 h 936"/>
                        <a:gd name="T86" fmla="*/ 248 w 812"/>
                        <a:gd name="T87" fmla="*/ 715 h 936"/>
                        <a:gd name="T88" fmla="*/ 276 w 812"/>
                        <a:gd name="T89" fmla="*/ 697 h 936"/>
                        <a:gd name="T90" fmla="*/ 299 w 812"/>
                        <a:gd name="T91" fmla="*/ 679 h 936"/>
                        <a:gd name="T92" fmla="*/ 313 w 812"/>
                        <a:gd name="T93" fmla="*/ 665 h 936"/>
                        <a:gd name="T94" fmla="*/ 331 w 812"/>
                        <a:gd name="T95" fmla="*/ 643 h 936"/>
                        <a:gd name="T96" fmla="*/ 343 w 812"/>
                        <a:gd name="T97" fmla="*/ 622 h 936"/>
                        <a:gd name="T98" fmla="*/ 355 w 812"/>
                        <a:gd name="T99" fmla="*/ 586 h 936"/>
                        <a:gd name="T100" fmla="*/ 364 w 812"/>
                        <a:gd name="T101" fmla="*/ 550 h 936"/>
                        <a:gd name="T102" fmla="*/ 372 w 812"/>
                        <a:gd name="T103" fmla="*/ 501 h 936"/>
                        <a:gd name="T104" fmla="*/ 379 w 812"/>
                        <a:gd name="T105" fmla="*/ 440 h 936"/>
                        <a:gd name="T106" fmla="*/ 383 w 812"/>
                        <a:gd name="T107" fmla="*/ 378 h 936"/>
                        <a:gd name="T108" fmla="*/ 386 w 812"/>
                        <a:gd name="T109" fmla="*/ 288 h 936"/>
                        <a:gd name="T110" fmla="*/ 382 w 812"/>
                        <a:gd name="T111" fmla="*/ 228 h 936"/>
                        <a:gd name="T112" fmla="*/ 380 w 812"/>
                        <a:gd name="T113" fmla="*/ 163 h 936"/>
                        <a:gd name="T114" fmla="*/ 377 w 812"/>
                        <a:gd name="T115" fmla="*/ 127 h 936"/>
                        <a:gd name="T116" fmla="*/ 372 w 812"/>
                        <a:gd name="T117" fmla="*/ 93 h 936"/>
                        <a:gd name="T118" fmla="*/ 365 w 812"/>
                        <a:gd name="T119" fmla="*/ 66 h 936"/>
                        <a:gd name="T120" fmla="*/ 357 w 812"/>
                        <a:gd name="T121" fmla="*/ 44 h 936"/>
                        <a:gd name="T122" fmla="*/ 346 w 812"/>
                        <a:gd name="T123" fmla="*/ 24 h 936"/>
                        <a:gd name="T124" fmla="*/ 328 w 812"/>
                        <a:gd name="T125" fmla="*/ 0 h 9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812" h="936">
                          <a:moveTo>
                            <a:pt x="328" y="0"/>
                          </a:moveTo>
                          <a:lnTo>
                            <a:pt x="539" y="0"/>
                          </a:lnTo>
                          <a:lnTo>
                            <a:pt x="517" y="27"/>
                          </a:lnTo>
                          <a:lnTo>
                            <a:pt x="504" y="48"/>
                          </a:lnTo>
                          <a:lnTo>
                            <a:pt x="494" y="69"/>
                          </a:lnTo>
                          <a:lnTo>
                            <a:pt x="488" y="89"/>
                          </a:lnTo>
                          <a:lnTo>
                            <a:pt x="481" y="117"/>
                          </a:lnTo>
                          <a:lnTo>
                            <a:pt x="477" y="144"/>
                          </a:lnTo>
                          <a:lnTo>
                            <a:pt x="472" y="182"/>
                          </a:lnTo>
                          <a:lnTo>
                            <a:pt x="467" y="229"/>
                          </a:lnTo>
                          <a:lnTo>
                            <a:pt x="464" y="286"/>
                          </a:lnTo>
                          <a:lnTo>
                            <a:pt x="459" y="378"/>
                          </a:lnTo>
                          <a:lnTo>
                            <a:pt x="459" y="440"/>
                          </a:lnTo>
                          <a:lnTo>
                            <a:pt x="463" y="501"/>
                          </a:lnTo>
                          <a:lnTo>
                            <a:pt x="468" y="549"/>
                          </a:lnTo>
                          <a:lnTo>
                            <a:pt x="473" y="586"/>
                          </a:lnTo>
                          <a:lnTo>
                            <a:pt x="484" y="622"/>
                          </a:lnTo>
                          <a:lnTo>
                            <a:pt x="492" y="640"/>
                          </a:lnTo>
                          <a:lnTo>
                            <a:pt x="509" y="662"/>
                          </a:lnTo>
                          <a:lnTo>
                            <a:pt x="529" y="681"/>
                          </a:lnTo>
                          <a:lnTo>
                            <a:pt x="555" y="697"/>
                          </a:lnTo>
                          <a:lnTo>
                            <a:pt x="588" y="715"/>
                          </a:lnTo>
                          <a:lnTo>
                            <a:pt x="616" y="727"/>
                          </a:lnTo>
                          <a:lnTo>
                            <a:pt x="656" y="747"/>
                          </a:lnTo>
                          <a:lnTo>
                            <a:pt x="731" y="784"/>
                          </a:lnTo>
                          <a:lnTo>
                            <a:pt x="811" y="822"/>
                          </a:lnTo>
                          <a:lnTo>
                            <a:pt x="811" y="855"/>
                          </a:lnTo>
                          <a:lnTo>
                            <a:pt x="767" y="876"/>
                          </a:lnTo>
                          <a:lnTo>
                            <a:pt x="716" y="894"/>
                          </a:lnTo>
                          <a:lnTo>
                            <a:pt x="647" y="911"/>
                          </a:lnTo>
                          <a:lnTo>
                            <a:pt x="572" y="923"/>
                          </a:lnTo>
                          <a:lnTo>
                            <a:pt x="503" y="930"/>
                          </a:lnTo>
                          <a:lnTo>
                            <a:pt x="411" y="935"/>
                          </a:lnTo>
                          <a:lnTo>
                            <a:pt x="324" y="930"/>
                          </a:lnTo>
                          <a:lnTo>
                            <a:pt x="259" y="921"/>
                          </a:lnTo>
                          <a:lnTo>
                            <a:pt x="181" y="911"/>
                          </a:lnTo>
                          <a:lnTo>
                            <a:pt x="105" y="894"/>
                          </a:lnTo>
                          <a:lnTo>
                            <a:pt x="46" y="876"/>
                          </a:lnTo>
                          <a:lnTo>
                            <a:pt x="0" y="855"/>
                          </a:lnTo>
                          <a:lnTo>
                            <a:pt x="0" y="822"/>
                          </a:lnTo>
                          <a:lnTo>
                            <a:pt x="97" y="783"/>
                          </a:lnTo>
                          <a:lnTo>
                            <a:pt x="180" y="747"/>
                          </a:lnTo>
                          <a:lnTo>
                            <a:pt x="222" y="727"/>
                          </a:lnTo>
                          <a:lnTo>
                            <a:pt x="248" y="715"/>
                          </a:lnTo>
                          <a:lnTo>
                            <a:pt x="276" y="697"/>
                          </a:lnTo>
                          <a:lnTo>
                            <a:pt x="299" y="679"/>
                          </a:lnTo>
                          <a:lnTo>
                            <a:pt x="313" y="665"/>
                          </a:lnTo>
                          <a:lnTo>
                            <a:pt x="331" y="643"/>
                          </a:lnTo>
                          <a:lnTo>
                            <a:pt x="343" y="622"/>
                          </a:lnTo>
                          <a:lnTo>
                            <a:pt x="355" y="586"/>
                          </a:lnTo>
                          <a:lnTo>
                            <a:pt x="364" y="550"/>
                          </a:lnTo>
                          <a:lnTo>
                            <a:pt x="372" y="501"/>
                          </a:lnTo>
                          <a:lnTo>
                            <a:pt x="379" y="440"/>
                          </a:lnTo>
                          <a:lnTo>
                            <a:pt x="383" y="378"/>
                          </a:lnTo>
                          <a:lnTo>
                            <a:pt x="386" y="288"/>
                          </a:lnTo>
                          <a:lnTo>
                            <a:pt x="382" y="228"/>
                          </a:lnTo>
                          <a:lnTo>
                            <a:pt x="380" y="163"/>
                          </a:lnTo>
                          <a:lnTo>
                            <a:pt x="377" y="127"/>
                          </a:lnTo>
                          <a:lnTo>
                            <a:pt x="372" y="93"/>
                          </a:lnTo>
                          <a:lnTo>
                            <a:pt x="365" y="66"/>
                          </a:lnTo>
                          <a:lnTo>
                            <a:pt x="357" y="44"/>
                          </a:lnTo>
                          <a:lnTo>
                            <a:pt x="346" y="24"/>
                          </a:lnTo>
                          <a:lnTo>
                            <a:pt x="328" y="0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C0128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8534" name="Group 102">
                      <a:extLst>
                        <a:ext uri="{FF2B5EF4-FFF2-40B4-BE49-F238E27FC236}">
                          <a16:creationId xmlns:a16="http://schemas.microsoft.com/office/drawing/2014/main" id="{7AFDAE18-0321-493D-832B-D0D002A2ACC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18" y="3710"/>
                      <a:ext cx="809" cy="229"/>
                      <a:chOff x="4418" y="3710"/>
                      <a:chExt cx="809" cy="229"/>
                    </a:xfrm>
                  </p:grpSpPr>
                  <p:sp>
                    <p:nvSpPr>
                      <p:cNvPr id="18532" name="Freeform 100">
                        <a:extLst>
                          <a:ext uri="{FF2B5EF4-FFF2-40B4-BE49-F238E27FC236}">
                            <a16:creationId xmlns:a16="http://schemas.microsoft.com/office/drawing/2014/main" id="{189C2703-F1A7-4B11-B4D6-CF4B417BE88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6" y="3710"/>
                        <a:ext cx="214" cy="30"/>
                      </a:xfrm>
                      <a:custGeom>
                        <a:avLst/>
                        <a:gdLst>
                          <a:gd name="T0" fmla="*/ 0 w 214"/>
                          <a:gd name="T1" fmla="*/ 1 h 30"/>
                          <a:gd name="T2" fmla="*/ 24 w 214"/>
                          <a:gd name="T3" fmla="*/ 12 h 30"/>
                          <a:gd name="T4" fmla="*/ 51 w 214"/>
                          <a:gd name="T5" fmla="*/ 21 h 30"/>
                          <a:gd name="T6" fmla="*/ 80 w 214"/>
                          <a:gd name="T7" fmla="*/ 26 h 30"/>
                          <a:gd name="T8" fmla="*/ 111 w 214"/>
                          <a:gd name="T9" fmla="*/ 29 h 30"/>
                          <a:gd name="T10" fmla="*/ 145 w 214"/>
                          <a:gd name="T11" fmla="*/ 25 h 30"/>
                          <a:gd name="T12" fmla="*/ 174 w 214"/>
                          <a:gd name="T13" fmla="*/ 17 h 30"/>
                          <a:gd name="T14" fmla="*/ 196 w 214"/>
                          <a:gd name="T15" fmla="*/ 10 h 30"/>
                          <a:gd name="T16" fmla="*/ 213 w 214"/>
                          <a:gd name="T17" fmla="*/ 0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214" h="30">
                            <a:moveTo>
                              <a:pt x="0" y="1"/>
                            </a:moveTo>
                            <a:lnTo>
                              <a:pt x="24" y="12"/>
                            </a:lnTo>
                            <a:lnTo>
                              <a:pt x="51" y="21"/>
                            </a:lnTo>
                            <a:lnTo>
                              <a:pt x="80" y="26"/>
                            </a:lnTo>
                            <a:lnTo>
                              <a:pt x="111" y="29"/>
                            </a:lnTo>
                            <a:lnTo>
                              <a:pt x="145" y="25"/>
                            </a:lnTo>
                            <a:lnTo>
                              <a:pt x="174" y="17"/>
                            </a:lnTo>
                            <a:lnTo>
                              <a:pt x="196" y="10"/>
                            </a:lnTo>
                            <a:lnTo>
                              <a:pt x="213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533" name="Freeform 101">
                        <a:extLst>
                          <a:ext uri="{FF2B5EF4-FFF2-40B4-BE49-F238E27FC236}">
                            <a16:creationId xmlns:a16="http://schemas.microsoft.com/office/drawing/2014/main" id="{671529FB-D7AC-4F0B-A1A3-88CFE4B6F33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18" y="3859"/>
                        <a:ext cx="809" cy="80"/>
                      </a:xfrm>
                      <a:custGeom>
                        <a:avLst/>
                        <a:gdLst>
                          <a:gd name="T0" fmla="*/ 0 w 809"/>
                          <a:gd name="T1" fmla="*/ 1 h 80"/>
                          <a:gd name="T2" fmla="*/ 45 w 809"/>
                          <a:gd name="T3" fmla="*/ 21 h 80"/>
                          <a:gd name="T4" fmla="*/ 90 w 809"/>
                          <a:gd name="T5" fmla="*/ 34 h 80"/>
                          <a:gd name="T6" fmla="*/ 127 w 809"/>
                          <a:gd name="T7" fmla="*/ 45 h 80"/>
                          <a:gd name="T8" fmla="*/ 180 w 809"/>
                          <a:gd name="T9" fmla="*/ 55 h 80"/>
                          <a:gd name="T10" fmla="*/ 232 w 809"/>
                          <a:gd name="T11" fmla="*/ 63 h 80"/>
                          <a:gd name="T12" fmla="*/ 286 w 809"/>
                          <a:gd name="T13" fmla="*/ 70 h 80"/>
                          <a:gd name="T14" fmla="*/ 332 w 809"/>
                          <a:gd name="T15" fmla="*/ 76 h 80"/>
                          <a:gd name="T16" fmla="*/ 407 w 809"/>
                          <a:gd name="T17" fmla="*/ 79 h 80"/>
                          <a:gd name="T18" fmla="*/ 495 w 809"/>
                          <a:gd name="T19" fmla="*/ 76 h 80"/>
                          <a:gd name="T20" fmla="*/ 549 w 809"/>
                          <a:gd name="T21" fmla="*/ 70 h 80"/>
                          <a:gd name="T22" fmla="*/ 638 w 809"/>
                          <a:gd name="T23" fmla="*/ 57 h 80"/>
                          <a:gd name="T24" fmla="*/ 683 w 809"/>
                          <a:gd name="T25" fmla="*/ 48 h 80"/>
                          <a:gd name="T26" fmla="*/ 724 w 809"/>
                          <a:gd name="T27" fmla="*/ 36 h 80"/>
                          <a:gd name="T28" fmla="*/ 772 w 809"/>
                          <a:gd name="T29" fmla="*/ 18 h 80"/>
                          <a:gd name="T30" fmla="*/ 808 w 809"/>
                          <a:gd name="T31" fmla="*/ 0 h 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809" h="80">
                            <a:moveTo>
                              <a:pt x="0" y="1"/>
                            </a:moveTo>
                            <a:lnTo>
                              <a:pt x="45" y="21"/>
                            </a:lnTo>
                            <a:lnTo>
                              <a:pt x="90" y="34"/>
                            </a:lnTo>
                            <a:lnTo>
                              <a:pt x="127" y="45"/>
                            </a:lnTo>
                            <a:lnTo>
                              <a:pt x="180" y="55"/>
                            </a:lnTo>
                            <a:lnTo>
                              <a:pt x="232" y="63"/>
                            </a:lnTo>
                            <a:lnTo>
                              <a:pt x="286" y="70"/>
                            </a:lnTo>
                            <a:lnTo>
                              <a:pt x="332" y="76"/>
                            </a:lnTo>
                            <a:lnTo>
                              <a:pt x="407" y="79"/>
                            </a:lnTo>
                            <a:lnTo>
                              <a:pt x="495" y="76"/>
                            </a:lnTo>
                            <a:lnTo>
                              <a:pt x="549" y="70"/>
                            </a:lnTo>
                            <a:lnTo>
                              <a:pt x="638" y="57"/>
                            </a:lnTo>
                            <a:lnTo>
                              <a:pt x="683" y="48"/>
                            </a:lnTo>
                            <a:lnTo>
                              <a:pt x="724" y="36"/>
                            </a:lnTo>
                            <a:lnTo>
                              <a:pt x="772" y="18"/>
                            </a:lnTo>
                            <a:lnTo>
                              <a:pt x="808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8536" name="Freeform 104">
                    <a:extLst>
                      <a:ext uri="{FF2B5EF4-FFF2-40B4-BE49-F238E27FC236}">
                        <a16:creationId xmlns:a16="http://schemas.microsoft.com/office/drawing/2014/main" id="{E498CE93-6F7B-4FC6-9B68-3DD17D2300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65" y="2921"/>
                    <a:ext cx="977" cy="138"/>
                  </a:xfrm>
                  <a:custGeom>
                    <a:avLst/>
                    <a:gdLst>
                      <a:gd name="T0" fmla="*/ 0 w 977"/>
                      <a:gd name="T1" fmla="*/ 0 h 138"/>
                      <a:gd name="T2" fmla="*/ 976 w 977"/>
                      <a:gd name="T3" fmla="*/ 0 h 138"/>
                      <a:gd name="T4" fmla="*/ 976 w 977"/>
                      <a:gd name="T5" fmla="*/ 137 h 138"/>
                      <a:gd name="T6" fmla="*/ 0 w 977"/>
                      <a:gd name="T7" fmla="*/ 137 h 138"/>
                      <a:gd name="T8" fmla="*/ 0 w 977"/>
                      <a:gd name="T9" fmla="*/ 0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77" h="138">
                        <a:moveTo>
                          <a:pt x="0" y="0"/>
                        </a:moveTo>
                        <a:lnTo>
                          <a:pt x="976" y="0"/>
                        </a:lnTo>
                        <a:lnTo>
                          <a:pt x="976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C0128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8624" name="Group 192">
                <a:extLst>
                  <a:ext uri="{FF2B5EF4-FFF2-40B4-BE49-F238E27FC236}">
                    <a16:creationId xmlns:a16="http://schemas.microsoft.com/office/drawing/2014/main" id="{8658F0FD-5211-4A92-AFAC-E22322670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7" y="2464"/>
                <a:ext cx="899" cy="517"/>
                <a:chOff x="4387" y="2464"/>
                <a:chExt cx="899" cy="517"/>
              </a:xfrm>
            </p:grpSpPr>
            <p:grpSp>
              <p:nvGrpSpPr>
                <p:cNvPr id="18547" name="Group 115">
                  <a:extLst>
                    <a:ext uri="{FF2B5EF4-FFF2-40B4-BE49-F238E27FC236}">
                      <a16:creationId xmlns:a16="http://schemas.microsoft.com/office/drawing/2014/main" id="{4AD65228-05F5-4F55-8026-C712842EA9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87" y="2831"/>
                  <a:ext cx="899" cy="150"/>
                  <a:chOff x="4387" y="2831"/>
                  <a:chExt cx="899" cy="150"/>
                </a:xfrm>
              </p:grpSpPr>
              <p:grpSp>
                <p:nvGrpSpPr>
                  <p:cNvPr id="18545" name="Group 113">
                    <a:extLst>
                      <a:ext uri="{FF2B5EF4-FFF2-40B4-BE49-F238E27FC236}">
                        <a16:creationId xmlns:a16="http://schemas.microsoft.com/office/drawing/2014/main" id="{396A5220-EF24-4590-A5CA-3A63B834A2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87" y="2831"/>
                    <a:ext cx="368" cy="90"/>
                    <a:chOff x="4387" y="2831"/>
                    <a:chExt cx="368" cy="90"/>
                  </a:xfrm>
                </p:grpSpPr>
                <p:sp>
                  <p:nvSpPr>
                    <p:cNvPr id="18539" name="Freeform 107">
                      <a:extLst>
                        <a:ext uri="{FF2B5EF4-FFF2-40B4-BE49-F238E27FC236}">
                          <a16:creationId xmlns:a16="http://schemas.microsoft.com/office/drawing/2014/main" id="{66CA85D9-0A85-4328-B55D-A173868D8E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13" y="2831"/>
                      <a:ext cx="253" cy="71"/>
                    </a:xfrm>
                    <a:custGeom>
                      <a:avLst/>
                      <a:gdLst>
                        <a:gd name="T0" fmla="*/ 0 w 253"/>
                        <a:gd name="T1" fmla="*/ 38 h 71"/>
                        <a:gd name="T2" fmla="*/ 109 w 253"/>
                        <a:gd name="T3" fmla="*/ 32 h 71"/>
                        <a:gd name="T4" fmla="*/ 252 w 253"/>
                        <a:gd name="T5" fmla="*/ 0 h 71"/>
                        <a:gd name="T6" fmla="*/ 252 w 253"/>
                        <a:gd name="T7" fmla="*/ 47 h 71"/>
                        <a:gd name="T8" fmla="*/ 103 w 253"/>
                        <a:gd name="T9" fmla="*/ 67 h 71"/>
                        <a:gd name="T10" fmla="*/ 0 w 253"/>
                        <a:gd name="T11" fmla="*/ 70 h 71"/>
                        <a:gd name="T12" fmla="*/ 0 w 253"/>
                        <a:gd name="T13" fmla="*/ 38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53" h="71">
                          <a:moveTo>
                            <a:pt x="0" y="38"/>
                          </a:moveTo>
                          <a:lnTo>
                            <a:pt x="109" y="32"/>
                          </a:lnTo>
                          <a:lnTo>
                            <a:pt x="252" y="0"/>
                          </a:lnTo>
                          <a:lnTo>
                            <a:pt x="252" y="47"/>
                          </a:lnTo>
                          <a:lnTo>
                            <a:pt x="103" y="67"/>
                          </a:lnTo>
                          <a:lnTo>
                            <a:pt x="0" y="70"/>
                          </a:lnTo>
                          <a:lnTo>
                            <a:pt x="0" y="38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C0128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8544" name="Group 112">
                      <a:extLst>
                        <a:ext uri="{FF2B5EF4-FFF2-40B4-BE49-F238E27FC236}">
                          <a16:creationId xmlns:a16="http://schemas.microsoft.com/office/drawing/2014/main" id="{093682A6-685B-41D9-ACE7-A677661419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7" y="2836"/>
                      <a:ext cx="368" cy="85"/>
                      <a:chOff x="4387" y="2836"/>
                      <a:chExt cx="368" cy="85"/>
                    </a:xfrm>
                  </p:grpSpPr>
                  <p:sp>
                    <p:nvSpPr>
                      <p:cNvPr id="18540" name="Freeform 108">
                        <a:extLst>
                          <a:ext uri="{FF2B5EF4-FFF2-40B4-BE49-F238E27FC236}">
                            <a16:creationId xmlns:a16="http://schemas.microsoft.com/office/drawing/2014/main" id="{3DBA7ABA-3365-442E-8EE9-B8C0A8A802E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14" y="2880"/>
                        <a:ext cx="27" cy="41"/>
                      </a:xfrm>
                      <a:custGeom>
                        <a:avLst/>
                        <a:gdLst>
                          <a:gd name="T0" fmla="*/ 26 w 27"/>
                          <a:gd name="T1" fmla="*/ 0 h 41"/>
                          <a:gd name="T2" fmla="*/ 26 w 27"/>
                          <a:gd name="T3" fmla="*/ 40 h 41"/>
                          <a:gd name="T4" fmla="*/ 0 w 27"/>
                          <a:gd name="T5" fmla="*/ 40 h 41"/>
                          <a:gd name="T6" fmla="*/ 0 w 27"/>
                          <a:gd name="T7" fmla="*/ 0 h 41"/>
                          <a:gd name="T8" fmla="*/ 26 w 27"/>
                          <a:gd name="T9" fmla="*/ 0 h 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7" h="41">
                            <a:moveTo>
                              <a:pt x="26" y="0"/>
                            </a:moveTo>
                            <a:lnTo>
                              <a:pt x="26" y="40"/>
                            </a:lnTo>
                            <a:lnTo>
                              <a:pt x="0" y="40"/>
                            </a:lnTo>
                            <a:lnTo>
                              <a:pt x="0" y="0"/>
                            </a:lnTo>
                            <a:lnTo>
                              <a:pt x="26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8543" name="Group 111">
                        <a:extLst>
                          <a:ext uri="{FF2B5EF4-FFF2-40B4-BE49-F238E27FC236}">
                            <a16:creationId xmlns:a16="http://schemas.microsoft.com/office/drawing/2014/main" id="{D5292D89-94E2-4ED7-BBAE-64BCC3D508E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7" y="2836"/>
                        <a:ext cx="368" cy="85"/>
                        <a:chOff x="4387" y="2836"/>
                        <a:chExt cx="368" cy="85"/>
                      </a:xfrm>
                    </p:grpSpPr>
                    <p:sp>
                      <p:nvSpPr>
                        <p:cNvPr id="18541" name="Freeform 109">
                          <a:extLst>
                            <a:ext uri="{FF2B5EF4-FFF2-40B4-BE49-F238E27FC236}">
                              <a16:creationId xmlns:a16="http://schemas.microsoft.com/office/drawing/2014/main" id="{43E1A021-824D-49C7-BF2B-3BF46AB2932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87" y="2836"/>
                          <a:ext cx="368" cy="85"/>
                        </a:xfrm>
                        <a:custGeom>
                          <a:avLst/>
                          <a:gdLst>
                            <a:gd name="T0" fmla="*/ 367 w 368"/>
                            <a:gd name="T1" fmla="*/ 0 h 85"/>
                            <a:gd name="T2" fmla="*/ 137 w 368"/>
                            <a:gd name="T3" fmla="*/ 48 h 85"/>
                            <a:gd name="T4" fmla="*/ 0 w 368"/>
                            <a:gd name="T5" fmla="*/ 56 h 85"/>
                            <a:gd name="T6" fmla="*/ 0 w 368"/>
                            <a:gd name="T7" fmla="*/ 84 h 85"/>
                            <a:gd name="T8" fmla="*/ 141 w 368"/>
                            <a:gd name="T9" fmla="*/ 77 h 85"/>
                            <a:gd name="T10" fmla="*/ 367 w 368"/>
                            <a:gd name="T11" fmla="*/ 54 h 85"/>
                            <a:gd name="T12" fmla="*/ 367 w 368"/>
                            <a:gd name="T13" fmla="*/ 0 h 8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368" h="85">
                              <a:moveTo>
                                <a:pt x="367" y="0"/>
                              </a:moveTo>
                              <a:lnTo>
                                <a:pt x="137" y="48"/>
                              </a:lnTo>
                              <a:lnTo>
                                <a:pt x="0" y="56"/>
                              </a:lnTo>
                              <a:lnTo>
                                <a:pt x="0" y="84"/>
                              </a:lnTo>
                              <a:lnTo>
                                <a:pt x="141" y="77"/>
                              </a:lnTo>
                              <a:lnTo>
                                <a:pt x="367" y="54"/>
                              </a:lnTo>
                              <a:lnTo>
                                <a:pt x="367" y="0"/>
                              </a:lnTo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C0128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542" name="Freeform 110">
                          <a:extLst>
                            <a:ext uri="{FF2B5EF4-FFF2-40B4-BE49-F238E27FC236}">
                              <a16:creationId xmlns:a16="http://schemas.microsoft.com/office/drawing/2014/main" id="{17CFC825-7FE1-4993-AB90-8B7AE2664CC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04" y="2852"/>
                          <a:ext cx="339" cy="53"/>
                        </a:xfrm>
                        <a:custGeom>
                          <a:avLst/>
                          <a:gdLst>
                            <a:gd name="T0" fmla="*/ 0 w 339"/>
                            <a:gd name="T1" fmla="*/ 52 h 53"/>
                            <a:gd name="T2" fmla="*/ 126 w 339"/>
                            <a:gd name="T3" fmla="*/ 44 h 53"/>
                            <a:gd name="T4" fmla="*/ 338 w 339"/>
                            <a:gd name="T5" fmla="*/ 0 h 5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39" h="53">
                              <a:moveTo>
                                <a:pt x="0" y="52"/>
                              </a:moveTo>
                              <a:lnTo>
                                <a:pt x="126" y="44"/>
                              </a:lnTo>
                              <a:lnTo>
                                <a:pt x="338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C0128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8546" name="Freeform 114">
                    <a:extLst>
                      <a:ext uri="{FF2B5EF4-FFF2-40B4-BE49-F238E27FC236}">
                        <a16:creationId xmlns:a16="http://schemas.microsoft.com/office/drawing/2014/main" id="{A07444B6-9EF4-493A-8864-13DD50ADCE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25" y="2885"/>
                    <a:ext cx="561" cy="96"/>
                  </a:xfrm>
                  <a:custGeom>
                    <a:avLst/>
                    <a:gdLst>
                      <a:gd name="T0" fmla="*/ 0 w 561"/>
                      <a:gd name="T1" fmla="*/ 36 h 96"/>
                      <a:gd name="T2" fmla="*/ 6 w 561"/>
                      <a:gd name="T3" fmla="*/ 59 h 96"/>
                      <a:gd name="T4" fmla="*/ 15 w 561"/>
                      <a:gd name="T5" fmla="*/ 72 h 96"/>
                      <a:gd name="T6" fmla="*/ 30 w 561"/>
                      <a:gd name="T7" fmla="*/ 84 h 96"/>
                      <a:gd name="T8" fmla="*/ 46 w 561"/>
                      <a:gd name="T9" fmla="*/ 90 h 96"/>
                      <a:gd name="T10" fmla="*/ 66 w 561"/>
                      <a:gd name="T11" fmla="*/ 92 h 96"/>
                      <a:gd name="T12" fmla="*/ 82 w 561"/>
                      <a:gd name="T13" fmla="*/ 86 h 96"/>
                      <a:gd name="T14" fmla="*/ 105 w 561"/>
                      <a:gd name="T15" fmla="*/ 78 h 96"/>
                      <a:gd name="T16" fmla="*/ 133 w 561"/>
                      <a:gd name="T17" fmla="*/ 71 h 96"/>
                      <a:gd name="T18" fmla="*/ 165 w 561"/>
                      <a:gd name="T19" fmla="*/ 68 h 96"/>
                      <a:gd name="T20" fmla="*/ 205 w 561"/>
                      <a:gd name="T21" fmla="*/ 72 h 96"/>
                      <a:gd name="T22" fmla="*/ 240 w 561"/>
                      <a:gd name="T23" fmla="*/ 80 h 96"/>
                      <a:gd name="T24" fmla="*/ 276 w 561"/>
                      <a:gd name="T25" fmla="*/ 90 h 96"/>
                      <a:gd name="T26" fmla="*/ 310 w 561"/>
                      <a:gd name="T27" fmla="*/ 95 h 96"/>
                      <a:gd name="T28" fmla="*/ 334 w 561"/>
                      <a:gd name="T29" fmla="*/ 92 h 96"/>
                      <a:gd name="T30" fmla="*/ 373 w 561"/>
                      <a:gd name="T31" fmla="*/ 86 h 96"/>
                      <a:gd name="T32" fmla="*/ 416 w 561"/>
                      <a:gd name="T33" fmla="*/ 80 h 96"/>
                      <a:gd name="T34" fmla="*/ 458 w 561"/>
                      <a:gd name="T35" fmla="*/ 72 h 96"/>
                      <a:gd name="T36" fmla="*/ 503 w 561"/>
                      <a:gd name="T37" fmla="*/ 63 h 96"/>
                      <a:gd name="T38" fmla="*/ 530 w 561"/>
                      <a:gd name="T39" fmla="*/ 56 h 96"/>
                      <a:gd name="T40" fmla="*/ 543 w 561"/>
                      <a:gd name="T41" fmla="*/ 51 h 96"/>
                      <a:gd name="T42" fmla="*/ 554 w 561"/>
                      <a:gd name="T43" fmla="*/ 44 h 96"/>
                      <a:gd name="T44" fmla="*/ 560 w 561"/>
                      <a:gd name="T45" fmla="*/ 33 h 96"/>
                      <a:gd name="T46" fmla="*/ 555 w 561"/>
                      <a:gd name="T47" fmla="*/ 17 h 96"/>
                      <a:gd name="T48" fmla="*/ 546 w 561"/>
                      <a:gd name="T49" fmla="*/ 8 h 96"/>
                      <a:gd name="T50" fmla="*/ 530 w 561"/>
                      <a:gd name="T5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561" h="96">
                        <a:moveTo>
                          <a:pt x="0" y="36"/>
                        </a:moveTo>
                        <a:lnTo>
                          <a:pt x="6" y="59"/>
                        </a:lnTo>
                        <a:lnTo>
                          <a:pt x="15" y="72"/>
                        </a:lnTo>
                        <a:lnTo>
                          <a:pt x="30" y="84"/>
                        </a:lnTo>
                        <a:lnTo>
                          <a:pt x="46" y="90"/>
                        </a:lnTo>
                        <a:lnTo>
                          <a:pt x="66" y="92"/>
                        </a:lnTo>
                        <a:lnTo>
                          <a:pt x="82" y="86"/>
                        </a:lnTo>
                        <a:lnTo>
                          <a:pt x="105" y="78"/>
                        </a:lnTo>
                        <a:lnTo>
                          <a:pt x="133" y="71"/>
                        </a:lnTo>
                        <a:lnTo>
                          <a:pt x="165" y="68"/>
                        </a:lnTo>
                        <a:lnTo>
                          <a:pt x="205" y="72"/>
                        </a:lnTo>
                        <a:lnTo>
                          <a:pt x="240" y="80"/>
                        </a:lnTo>
                        <a:lnTo>
                          <a:pt x="276" y="90"/>
                        </a:lnTo>
                        <a:lnTo>
                          <a:pt x="310" y="95"/>
                        </a:lnTo>
                        <a:lnTo>
                          <a:pt x="334" y="92"/>
                        </a:lnTo>
                        <a:lnTo>
                          <a:pt x="373" y="86"/>
                        </a:lnTo>
                        <a:lnTo>
                          <a:pt x="416" y="80"/>
                        </a:lnTo>
                        <a:lnTo>
                          <a:pt x="458" y="72"/>
                        </a:lnTo>
                        <a:lnTo>
                          <a:pt x="503" y="63"/>
                        </a:lnTo>
                        <a:lnTo>
                          <a:pt x="530" y="56"/>
                        </a:lnTo>
                        <a:lnTo>
                          <a:pt x="543" y="51"/>
                        </a:lnTo>
                        <a:lnTo>
                          <a:pt x="554" y="44"/>
                        </a:lnTo>
                        <a:lnTo>
                          <a:pt x="560" y="33"/>
                        </a:lnTo>
                        <a:lnTo>
                          <a:pt x="555" y="17"/>
                        </a:lnTo>
                        <a:lnTo>
                          <a:pt x="546" y="8"/>
                        </a:lnTo>
                        <a:lnTo>
                          <a:pt x="53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C0128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8623" name="Group 191">
                  <a:extLst>
                    <a:ext uri="{FF2B5EF4-FFF2-40B4-BE49-F238E27FC236}">
                      <a16:creationId xmlns:a16="http://schemas.microsoft.com/office/drawing/2014/main" id="{3C50864C-2ABA-49B2-A205-BA8EB1B032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63" y="2464"/>
                  <a:ext cx="489" cy="461"/>
                  <a:chOff x="4763" y="2464"/>
                  <a:chExt cx="489" cy="461"/>
                </a:xfrm>
              </p:grpSpPr>
              <p:grpSp>
                <p:nvGrpSpPr>
                  <p:cNvPr id="18594" name="Group 162">
                    <a:extLst>
                      <a:ext uri="{FF2B5EF4-FFF2-40B4-BE49-F238E27FC236}">
                        <a16:creationId xmlns:a16="http://schemas.microsoft.com/office/drawing/2014/main" id="{E901FE2F-AB15-4C9F-A665-5544575D13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75" y="2717"/>
                    <a:ext cx="477" cy="208"/>
                    <a:chOff x="4775" y="2717"/>
                    <a:chExt cx="477" cy="208"/>
                  </a:xfrm>
                </p:grpSpPr>
                <p:grpSp>
                  <p:nvGrpSpPr>
                    <p:cNvPr id="18592" name="Group 160">
                      <a:extLst>
                        <a:ext uri="{FF2B5EF4-FFF2-40B4-BE49-F238E27FC236}">
                          <a16:creationId xmlns:a16="http://schemas.microsoft.com/office/drawing/2014/main" id="{B51BB45F-5B69-46E4-A945-EC7F7798296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5" y="2731"/>
                      <a:ext cx="477" cy="194"/>
                      <a:chOff x="4775" y="2731"/>
                      <a:chExt cx="477" cy="194"/>
                    </a:xfrm>
                  </p:grpSpPr>
                  <p:sp>
                    <p:nvSpPr>
                      <p:cNvPr id="18548" name="Freeform 116">
                        <a:extLst>
                          <a:ext uri="{FF2B5EF4-FFF2-40B4-BE49-F238E27FC236}">
                            <a16:creationId xmlns:a16="http://schemas.microsoft.com/office/drawing/2014/main" id="{4F0583DB-70DE-4E2C-A804-6F1F8A5A365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75" y="2731"/>
                        <a:ext cx="477" cy="191"/>
                      </a:xfrm>
                      <a:custGeom>
                        <a:avLst/>
                        <a:gdLst>
                          <a:gd name="T0" fmla="*/ 0 w 477"/>
                          <a:gd name="T1" fmla="*/ 190 h 191"/>
                          <a:gd name="T2" fmla="*/ 476 w 477"/>
                          <a:gd name="T3" fmla="*/ 190 h 191"/>
                          <a:gd name="T4" fmla="*/ 476 w 477"/>
                          <a:gd name="T5" fmla="*/ 0 h 191"/>
                          <a:gd name="T6" fmla="*/ 0 w 477"/>
                          <a:gd name="T7" fmla="*/ 0 h 191"/>
                          <a:gd name="T8" fmla="*/ 0 w 477"/>
                          <a:gd name="T9" fmla="*/ 190 h 1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77" h="191">
                            <a:moveTo>
                              <a:pt x="0" y="190"/>
                            </a:moveTo>
                            <a:lnTo>
                              <a:pt x="476" y="190"/>
                            </a:lnTo>
                            <a:lnTo>
                              <a:pt x="476" y="0"/>
                            </a:lnTo>
                            <a:lnTo>
                              <a:pt x="0" y="0"/>
                            </a:lnTo>
                            <a:lnTo>
                              <a:pt x="0" y="19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8591" name="Group 159">
                        <a:extLst>
                          <a:ext uri="{FF2B5EF4-FFF2-40B4-BE49-F238E27FC236}">
                            <a16:creationId xmlns:a16="http://schemas.microsoft.com/office/drawing/2014/main" id="{EE663FC4-5A01-4593-B0DB-6C04419F3A8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2" y="2752"/>
                        <a:ext cx="429" cy="173"/>
                        <a:chOff x="4802" y="2752"/>
                        <a:chExt cx="429" cy="173"/>
                      </a:xfrm>
                    </p:grpSpPr>
                    <p:grpSp>
                      <p:nvGrpSpPr>
                        <p:cNvPr id="18557" name="Group 125">
                          <a:extLst>
                            <a:ext uri="{FF2B5EF4-FFF2-40B4-BE49-F238E27FC236}">
                              <a16:creationId xmlns:a16="http://schemas.microsoft.com/office/drawing/2014/main" id="{AF1C5BC6-ECD8-4FFD-A410-86B9AB15A3C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5" y="2752"/>
                          <a:ext cx="426" cy="99"/>
                          <a:chOff x="4805" y="2752"/>
                          <a:chExt cx="426" cy="99"/>
                        </a:xfrm>
                      </p:grpSpPr>
                      <p:grpSp>
                        <p:nvGrpSpPr>
                          <p:cNvPr id="18552" name="Group 120">
                            <a:extLst>
                              <a:ext uri="{FF2B5EF4-FFF2-40B4-BE49-F238E27FC236}">
                                <a16:creationId xmlns:a16="http://schemas.microsoft.com/office/drawing/2014/main" id="{4074898F-0E1C-4BA0-9378-DA8597840E3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5" y="2752"/>
                            <a:ext cx="425" cy="36"/>
                            <a:chOff x="4805" y="2752"/>
                            <a:chExt cx="425" cy="36"/>
                          </a:xfrm>
                        </p:grpSpPr>
                        <p:sp>
                          <p:nvSpPr>
                            <p:cNvPr id="18549" name="Line 117">
                              <a:extLst>
                                <a:ext uri="{FF2B5EF4-FFF2-40B4-BE49-F238E27FC236}">
                                  <a16:creationId xmlns:a16="http://schemas.microsoft.com/office/drawing/2014/main" id="{8CFFA9FA-12A8-4E5A-8231-FE1CCAD13254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06" y="2752"/>
                              <a:ext cx="424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550" name="Line 118">
                              <a:extLst>
                                <a:ext uri="{FF2B5EF4-FFF2-40B4-BE49-F238E27FC236}">
                                  <a16:creationId xmlns:a16="http://schemas.microsoft.com/office/drawing/2014/main" id="{3387EE74-33A1-4150-ADE3-34F0C8E5C333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05" y="2770"/>
                              <a:ext cx="425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551" name="Line 119">
                              <a:extLst>
                                <a:ext uri="{FF2B5EF4-FFF2-40B4-BE49-F238E27FC236}">
                                  <a16:creationId xmlns:a16="http://schemas.microsoft.com/office/drawing/2014/main" id="{1BF48A50-68CB-45BE-99C1-FCCFE42D1874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06" y="2788"/>
                              <a:ext cx="424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8556" name="Group 124">
                            <a:extLst>
                              <a:ext uri="{FF2B5EF4-FFF2-40B4-BE49-F238E27FC236}">
                                <a16:creationId xmlns:a16="http://schemas.microsoft.com/office/drawing/2014/main" id="{9B276850-86F2-4DEA-BF17-C2D89EA10CC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6" y="2815"/>
                            <a:ext cx="425" cy="36"/>
                            <a:chOff x="4806" y="2815"/>
                            <a:chExt cx="425" cy="36"/>
                          </a:xfrm>
                        </p:grpSpPr>
                        <p:sp>
                          <p:nvSpPr>
                            <p:cNvPr id="18553" name="Line 121">
                              <a:extLst>
                                <a:ext uri="{FF2B5EF4-FFF2-40B4-BE49-F238E27FC236}">
                                  <a16:creationId xmlns:a16="http://schemas.microsoft.com/office/drawing/2014/main" id="{B046EE68-76BF-4F1F-BD9F-6A3EDC3EC705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07" y="2815"/>
                              <a:ext cx="424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554" name="Line 122">
                              <a:extLst>
                                <a:ext uri="{FF2B5EF4-FFF2-40B4-BE49-F238E27FC236}">
                                  <a16:creationId xmlns:a16="http://schemas.microsoft.com/office/drawing/2014/main" id="{E363EC53-D736-495E-B2AD-61BD6A52B233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06" y="2833"/>
                              <a:ext cx="425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555" name="Line 123">
                              <a:extLst>
                                <a:ext uri="{FF2B5EF4-FFF2-40B4-BE49-F238E27FC236}">
                                  <a16:creationId xmlns:a16="http://schemas.microsoft.com/office/drawing/2014/main" id="{5A5DBBE9-CE9F-450C-A746-26CE122BDA6A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07" y="2851"/>
                              <a:ext cx="424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8590" name="Group 158">
                          <a:extLst>
                            <a:ext uri="{FF2B5EF4-FFF2-40B4-BE49-F238E27FC236}">
                              <a16:creationId xmlns:a16="http://schemas.microsoft.com/office/drawing/2014/main" id="{8C3AB0FD-F933-4F85-9357-5EC804FA9BF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2" y="2883"/>
                          <a:ext cx="411" cy="42"/>
                          <a:chOff x="4802" y="2883"/>
                          <a:chExt cx="411" cy="42"/>
                        </a:xfrm>
                      </p:grpSpPr>
                      <p:grpSp>
                        <p:nvGrpSpPr>
                          <p:cNvPr id="18570" name="Group 138">
                            <a:extLst>
                              <a:ext uri="{FF2B5EF4-FFF2-40B4-BE49-F238E27FC236}">
                                <a16:creationId xmlns:a16="http://schemas.microsoft.com/office/drawing/2014/main" id="{2A52DD58-943C-4BE1-B6EE-48E78CB63F9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2" y="2883"/>
                            <a:ext cx="152" cy="41"/>
                            <a:chOff x="4802" y="2883"/>
                            <a:chExt cx="152" cy="41"/>
                          </a:xfrm>
                        </p:grpSpPr>
                        <p:grpSp>
                          <p:nvGrpSpPr>
                            <p:cNvPr id="18563" name="Group 131">
                              <a:extLst>
                                <a:ext uri="{FF2B5EF4-FFF2-40B4-BE49-F238E27FC236}">
                                  <a16:creationId xmlns:a16="http://schemas.microsoft.com/office/drawing/2014/main" id="{C4D9E3BE-7026-4DE6-918E-29DC0D488B2E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2" y="2884"/>
                              <a:ext cx="64" cy="40"/>
                              <a:chOff x="4802" y="2884"/>
                              <a:chExt cx="64" cy="40"/>
                            </a:xfrm>
                          </p:grpSpPr>
                          <p:grpSp>
                            <p:nvGrpSpPr>
                              <p:cNvPr id="18560" name="Group 128">
                                <a:extLst>
                                  <a:ext uri="{FF2B5EF4-FFF2-40B4-BE49-F238E27FC236}">
                                    <a16:creationId xmlns:a16="http://schemas.microsoft.com/office/drawing/2014/main" id="{DE38BC57-1BA3-43BE-9F67-74ED44EE6532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802" y="2884"/>
                                <a:ext cx="20" cy="40"/>
                                <a:chOff x="4802" y="2884"/>
                                <a:chExt cx="20" cy="40"/>
                              </a:xfrm>
                            </p:grpSpPr>
                            <p:sp>
                              <p:nvSpPr>
                                <p:cNvPr id="18558" name="Line 126">
                                  <a:extLst>
                                    <a:ext uri="{FF2B5EF4-FFF2-40B4-BE49-F238E27FC236}">
                                      <a16:creationId xmlns:a16="http://schemas.microsoft.com/office/drawing/2014/main" id="{EF99036D-8D68-47B6-8258-27994CE56685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802" y="2884"/>
                                  <a:ext cx="0" cy="39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marL="0" marR="0" lvl="0" indent="0" algn="ctr" defTabSz="914400" rtl="0" eaLnBrk="0" fontAlgn="base" latinLnBrk="0" hangingPunct="0">
                                    <a:lnSpc>
                                      <a:spcPct val="9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20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C0128"/>
                                    </a:solidFill>
                                    <a:effectLst/>
                                    <a:uLnTx/>
                                    <a:uFillTx/>
                                    <a:latin typeface="Times New Roman" panose="02020603050405020304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559" name="Line 127">
                                  <a:extLst>
                                    <a:ext uri="{FF2B5EF4-FFF2-40B4-BE49-F238E27FC236}">
                                      <a16:creationId xmlns:a16="http://schemas.microsoft.com/office/drawing/2014/main" id="{41C95971-193D-49A0-976C-B6988EE0AED1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822" y="2885"/>
                                  <a:ext cx="0" cy="39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marL="0" marR="0" lvl="0" indent="0" algn="ctr" defTabSz="914400" rtl="0" eaLnBrk="0" fontAlgn="base" latinLnBrk="0" hangingPunct="0">
                                    <a:lnSpc>
                                      <a:spcPct val="9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20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C0128"/>
                                    </a:solidFill>
                                    <a:effectLst/>
                                    <a:uLnTx/>
                                    <a:uFillTx/>
                                    <a:latin typeface="Times New Roman" panose="02020603050405020304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8561" name="Line 129">
                                <a:extLst>
                                  <a:ext uri="{FF2B5EF4-FFF2-40B4-BE49-F238E27FC236}">
                                    <a16:creationId xmlns:a16="http://schemas.microsoft.com/office/drawing/2014/main" id="{2AF00E76-E21E-4508-B93A-EFC90079437C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46" y="2884"/>
                                <a:ext cx="0" cy="39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marL="0" marR="0" lvl="0" indent="0" algn="ctr" defTabSz="914400" rtl="0" eaLnBrk="0" fontAlgn="base" latinLnBrk="0" hangingPunct="0">
                                  <a:lnSpc>
                                    <a:spcPct val="9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20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C0128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562" name="Line 130">
                                <a:extLst>
                                  <a:ext uri="{FF2B5EF4-FFF2-40B4-BE49-F238E27FC236}">
                                    <a16:creationId xmlns:a16="http://schemas.microsoft.com/office/drawing/2014/main" id="{6F1E627E-E0CA-4B39-A108-5A17CA480CB7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66" y="2884"/>
                                <a:ext cx="0" cy="39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marL="0" marR="0" lvl="0" indent="0" algn="ctr" defTabSz="914400" rtl="0" eaLnBrk="0" fontAlgn="base" latinLnBrk="0" hangingPunct="0">
                                  <a:lnSpc>
                                    <a:spcPct val="9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20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C0128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8569" name="Group 137">
                              <a:extLst>
                                <a:ext uri="{FF2B5EF4-FFF2-40B4-BE49-F238E27FC236}">
                                  <a16:creationId xmlns:a16="http://schemas.microsoft.com/office/drawing/2014/main" id="{839DBE9D-8A40-4CF3-A562-931FB0CB1BEF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90" y="2883"/>
                              <a:ext cx="64" cy="40"/>
                              <a:chOff x="4890" y="2883"/>
                              <a:chExt cx="64" cy="40"/>
                            </a:xfrm>
                          </p:grpSpPr>
                          <p:grpSp>
                            <p:nvGrpSpPr>
                              <p:cNvPr id="18566" name="Group 134">
                                <a:extLst>
                                  <a:ext uri="{FF2B5EF4-FFF2-40B4-BE49-F238E27FC236}">
                                    <a16:creationId xmlns:a16="http://schemas.microsoft.com/office/drawing/2014/main" id="{77C969F8-37CA-4623-8E12-994D7B9861EC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890" y="2883"/>
                                <a:ext cx="20" cy="40"/>
                                <a:chOff x="4890" y="2883"/>
                                <a:chExt cx="20" cy="40"/>
                              </a:xfrm>
                            </p:grpSpPr>
                            <p:sp>
                              <p:nvSpPr>
                                <p:cNvPr id="18564" name="Line 132">
                                  <a:extLst>
                                    <a:ext uri="{FF2B5EF4-FFF2-40B4-BE49-F238E27FC236}">
                                      <a16:creationId xmlns:a16="http://schemas.microsoft.com/office/drawing/2014/main" id="{B9DEFFAF-4DB8-4919-A09D-5268826B4D07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890" y="2883"/>
                                  <a:ext cx="0" cy="39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marL="0" marR="0" lvl="0" indent="0" algn="ctr" defTabSz="914400" rtl="0" eaLnBrk="0" fontAlgn="base" latinLnBrk="0" hangingPunct="0">
                                    <a:lnSpc>
                                      <a:spcPct val="9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20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C0128"/>
                                    </a:solidFill>
                                    <a:effectLst/>
                                    <a:uLnTx/>
                                    <a:uFillTx/>
                                    <a:latin typeface="Times New Roman" panose="02020603050405020304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565" name="Line 133">
                                  <a:extLst>
                                    <a:ext uri="{FF2B5EF4-FFF2-40B4-BE49-F238E27FC236}">
                                      <a16:creationId xmlns:a16="http://schemas.microsoft.com/office/drawing/2014/main" id="{B8C319AE-5982-4CBF-81C2-0FFEB421A35E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910" y="2884"/>
                                  <a:ext cx="0" cy="39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marL="0" marR="0" lvl="0" indent="0" algn="ctr" defTabSz="914400" rtl="0" eaLnBrk="0" fontAlgn="base" latinLnBrk="0" hangingPunct="0">
                                    <a:lnSpc>
                                      <a:spcPct val="9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20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C0128"/>
                                    </a:solidFill>
                                    <a:effectLst/>
                                    <a:uLnTx/>
                                    <a:uFillTx/>
                                    <a:latin typeface="Times New Roman" panose="02020603050405020304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8567" name="Line 135">
                                <a:extLst>
                                  <a:ext uri="{FF2B5EF4-FFF2-40B4-BE49-F238E27FC236}">
                                    <a16:creationId xmlns:a16="http://schemas.microsoft.com/office/drawing/2014/main" id="{A19D17C3-EF22-46A3-85F2-403D48B4B8F8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34" y="2883"/>
                                <a:ext cx="0" cy="39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marL="0" marR="0" lvl="0" indent="0" algn="ctr" defTabSz="914400" rtl="0" eaLnBrk="0" fontAlgn="base" latinLnBrk="0" hangingPunct="0">
                                  <a:lnSpc>
                                    <a:spcPct val="9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20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C0128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568" name="Line 136">
                                <a:extLst>
                                  <a:ext uri="{FF2B5EF4-FFF2-40B4-BE49-F238E27FC236}">
                                    <a16:creationId xmlns:a16="http://schemas.microsoft.com/office/drawing/2014/main" id="{9C1E0BA3-18DD-4A6A-A0B6-AD624588BF2A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54" y="2883"/>
                                <a:ext cx="0" cy="39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marL="0" marR="0" lvl="0" indent="0" algn="ctr" defTabSz="914400" rtl="0" eaLnBrk="0" fontAlgn="base" latinLnBrk="0" hangingPunct="0">
                                  <a:lnSpc>
                                    <a:spcPct val="9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20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C0128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8583" name="Group 151">
                            <a:extLst>
                              <a:ext uri="{FF2B5EF4-FFF2-40B4-BE49-F238E27FC236}">
                                <a16:creationId xmlns:a16="http://schemas.microsoft.com/office/drawing/2014/main" id="{4E6FA3B5-7200-46D0-B5E8-EE8E846E632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976" y="2884"/>
                            <a:ext cx="152" cy="41"/>
                            <a:chOff x="4976" y="2884"/>
                            <a:chExt cx="152" cy="41"/>
                          </a:xfrm>
                        </p:grpSpPr>
                        <p:grpSp>
                          <p:nvGrpSpPr>
                            <p:cNvPr id="18576" name="Group 144">
                              <a:extLst>
                                <a:ext uri="{FF2B5EF4-FFF2-40B4-BE49-F238E27FC236}">
                                  <a16:creationId xmlns:a16="http://schemas.microsoft.com/office/drawing/2014/main" id="{6460507B-8BCB-4773-95BC-219225BA85C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976" y="2885"/>
                              <a:ext cx="64" cy="40"/>
                              <a:chOff x="4976" y="2885"/>
                              <a:chExt cx="64" cy="40"/>
                            </a:xfrm>
                          </p:grpSpPr>
                          <p:grpSp>
                            <p:nvGrpSpPr>
                              <p:cNvPr id="18573" name="Group 141">
                                <a:extLst>
                                  <a:ext uri="{FF2B5EF4-FFF2-40B4-BE49-F238E27FC236}">
                                    <a16:creationId xmlns:a16="http://schemas.microsoft.com/office/drawing/2014/main" id="{244206AF-CE94-4F76-B9EC-C4C9282F991B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976" y="2885"/>
                                <a:ext cx="20" cy="40"/>
                                <a:chOff x="4976" y="2885"/>
                                <a:chExt cx="20" cy="40"/>
                              </a:xfrm>
                            </p:grpSpPr>
                            <p:sp>
                              <p:nvSpPr>
                                <p:cNvPr id="18571" name="Line 139">
                                  <a:extLst>
                                    <a:ext uri="{FF2B5EF4-FFF2-40B4-BE49-F238E27FC236}">
                                      <a16:creationId xmlns:a16="http://schemas.microsoft.com/office/drawing/2014/main" id="{21FF5B51-67F8-460A-B569-53D81D644BD8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976" y="2885"/>
                                  <a:ext cx="0" cy="39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marL="0" marR="0" lvl="0" indent="0" algn="ctr" defTabSz="914400" rtl="0" eaLnBrk="0" fontAlgn="base" latinLnBrk="0" hangingPunct="0">
                                    <a:lnSpc>
                                      <a:spcPct val="9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20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C0128"/>
                                    </a:solidFill>
                                    <a:effectLst/>
                                    <a:uLnTx/>
                                    <a:uFillTx/>
                                    <a:latin typeface="Times New Roman" panose="02020603050405020304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572" name="Line 140">
                                  <a:extLst>
                                    <a:ext uri="{FF2B5EF4-FFF2-40B4-BE49-F238E27FC236}">
                                      <a16:creationId xmlns:a16="http://schemas.microsoft.com/office/drawing/2014/main" id="{6EBAC56E-AC2B-48F3-A028-9992642B5F43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996" y="2886"/>
                                  <a:ext cx="0" cy="39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marL="0" marR="0" lvl="0" indent="0" algn="ctr" defTabSz="914400" rtl="0" eaLnBrk="0" fontAlgn="base" latinLnBrk="0" hangingPunct="0">
                                    <a:lnSpc>
                                      <a:spcPct val="9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20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C0128"/>
                                    </a:solidFill>
                                    <a:effectLst/>
                                    <a:uLnTx/>
                                    <a:uFillTx/>
                                    <a:latin typeface="Times New Roman" panose="02020603050405020304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8574" name="Line 142">
                                <a:extLst>
                                  <a:ext uri="{FF2B5EF4-FFF2-40B4-BE49-F238E27FC236}">
                                    <a16:creationId xmlns:a16="http://schemas.microsoft.com/office/drawing/2014/main" id="{7CD2095B-B44D-4930-8A95-D685E3C56CFD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20" y="2885"/>
                                <a:ext cx="0" cy="39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marL="0" marR="0" lvl="0" indent="0" algn="ctr" defTabSz="914400" rtl="0" eaLnBrk="0" fontAlgn="base" latinLnBrk="0" hangingPunct="0">
                                  <a:lnSpc>
                                    <a:spcPct val="9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20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C0128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575" name="Line 143">
                                <a:extLst>
                                  <a:ext uri="{FF2B5EF4-FFF2-40B4-BE49-F238E27FC236}">
                                    <a16:creationId xmlns:a16="http://schemas.microsoft.com/office/drawing/2014/main" id="{E35AD676-75B3-43CA-8085-E363ACB235E9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40" y="2885"/>
                                <a:ext cx="0" cy="39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marL="0" marR="0" lvl="0" indent="0" algn="ctr" defTabSz="914400" rtl="0" eaLnBrk="0" fontAlgn="base" latinLnBrk="0" hangingPunct="0">
                                  <a:lnSpc>
                                    <a:spcPct val="9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20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C0128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8582" name="Group 150">
                              <a:extLst>
                                <a:ext uri="{FF2B5EF4-FFF2-40B4-BE49-F238E27FC236}">
                                  <a16:creationId xmlns:a16="http://schemas.microsoft.com/office/drawing/2014/main" id="{40CF7821-A793-478F-A2ED-7FFE8B53D88D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064" y="2884"/>
                              <a:ext cx="64" cy="40"/>
                              <a:chOff x="5064" y="2884"/>
                              <a:chExt cx="64" cy="40"/>
                            </a:xfrm>
                          </p:grpSpPr>
                          <p:grpSp>
                            <p:nvGrpSpPr>
                              <p:cNvPr id="18579" name="Group 147">
                                <a:extLst>
                                  <a:ext uri="{FF2B5EF4-FFF2-40B4-BE49-F238E27FC236}">
                                    <a16:creationId xmlns:a16="http://schemas.microsoft.com/office/drawing/2014/main" id="{F2099C3D-66BB-46CF-9A00-2C4DBA6AE4E2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5064" y="2884"/>
                                <a:ext cx="20" cy="40"/>
                                <a:chOff x="5064" y="2884"/>
                                <a:chExt cx="20" cy="40"/>
                              </a:xfrm>
                            </p:grpSpPr>
                            <p:sp>
                              <p:nvSpPr>
                                <p:cNvPr id="18577" name="Line 145">
                                  <a:extLst>
                                    <a:ext uri="{FF2B5EF4-FFF2-40B4-BE49-F238E27FC236}">
                                      <a16:creationId xmlns:a16="http://schemas.microsoft.com/office/drawing/2014/main" id="{2D508D02-189E-47A8-8581-644EE0310ED6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064" y="2884"/>
                                  <a:ext cx="0" cy="39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marL="0" marR="0" lvl="0" indent="0" algn="ctr" defTabSz="914400" rtl="0" eaLnBrk="0" fontAlgn="base" latinLnBrk="0" hangingPunct="0">
                                    <a:lnSpc>
                                      <a:spcPct val="9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20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C0128"/>
                                    </a:solidFill>
                                    <a:effectLst/>
                                    <a:uLnTx/>
                                    <a:uFillTx/>
                                    <a:latin typeface="Times New Roman" panose="02020603050405020304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578" name="Line 146">
                                  <a:extLst>
                                    <a:ext uri="{FF2B5EF4-FFF2-40B4-BE49-F238E27FC236}">
                                      <a16:creationId xmlns:a16="http://schemas.microsoft.com/office/drawing/2014/main" id="{F52D27EA-D668-4B4D-91A2-E362A6D4EC5F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084" y="2885"/>
                                  <a:ext cx="0" cy="39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marL="0" marR="0" lvl="0" indent="0" algn="ctr" defTabSz="914400" rtl="0" eaLnBrk="0" fontAlgn="base" latinLnBrk="0" hangingPunct="0">
                                    <a:lnSpc>
                                      <a:spcPct val="9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20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C0128"/>
                                    </a:solidFill>
                                    <a:effectLst/>
                                    <a:uLnTx/>
                                    <a:uFillTx/>
                                    <a:latin typeface="Times New Roman" panose="02020603050405020304" pitchFamily="18" charset="0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8580" name="Line 148">
                                <a:extLst>
                                  <a:ext uri="{FF2B5EF4-FFF2-40B4-BE49-F238E27FC236}">
                                    <a16:creationId xmlns:a16="http://schemas.microsoft.com/office/drawing/2014/main" id="{A32F8EE6-9B5D-453B-BDDE-8FCCF9423A19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08" y="2884"/>
                                <a:ext cx="0" cy="39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marL="0" marR="0" lvl="0" indent="0" algn="ctr" defTabSz="914400" rtl="0" eaLnBrk="0" fontAlgn="base" latinLnBrk="0" hangingPunct="0">
                                  <a:lnSpc>
                                    <a:spcPct val="9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20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C0128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581" name="Line 149">
                                <a:extLst>
                                  <a:ext uri="{FF2B5EF4-FFF2-40B4-BE49-F238E27FC236}">
                                    <a16:creationId xmlns:a16="http://schemas.microsoft.com/office/drawing/2014/main" id="{93659F70-43C7-4BF6-B930-7AD48EEE4206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28" y="2884"/>
                                <a:ext cx="0" cy="39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marL="0" marR="0" lvl="0" indent="0" algn="ctr" defTabSz="914400" rtl="0" eaLnBrk="0" fontAlgn="base" latinLnBrk="0" hangingPunct="0">
                                  <a:lnSpc>
                                    <a:spcPct val="9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20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C0128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8589" name="Group 157">
                            <a:extLst>
                              <a:ext uri="{FF2B5EF4-FFF2-40B4-BE49-F238E27FC236}">
                                <a16:creationId xmlns:a16="http://schemas.microsoft.com/office/drawing/2014/main" id="{DCAE4A59-7739-4D6B-A690-146A1379080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149" y="2884"/>
                            <a:ext cx="64" cy="40"/>
                            <a:chOff x="5149" y="2884"/>
                            <a:chExt cx="64" cy="40"/>
                          </a:xfrm>
                        </p:grpSpPr>
                        <p:grpSp>
                          <p:nvGrpSpPr>
                            <p:cNvPr id="18586" name="Group 154">
                              <a:extLst>
                                <a:ext uri="{FF2B5EF4-FFF2-40B4-BE49-F238E27FC236}">
                                  <a16:creationId xmlns:a16="http://schemas.microsoft.com/office/drawing/2014/main" id="{CCE06352-1BC5-40F7-B722-C0FD1B4EBA60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149" y="2884"/>
                              <a:ext cx="20" cy="40"/>
                              <a:chOff x="5149" y="2884"/>
                              <a:chExt cx="20" cy="40"/>
                            </a:xfrm>
                          </p:grpSpPr>
                          <p:sp>
                            <p:nvSpPr>
                              <p:cNvPr id="18584" name="Line 152">
                                <a:extLst>
                                  <a:ext uri="{FF2B5EF4-FFF2-40B4-BE49-F238E27FC236}">
                                    <a16:creationId xmlns:a16="http://schemas.microsoft.com/office/drawing/2014/main" id="{5402B47B-F126-409E-80C5-CA551CDCC50B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49" y="2884"/>
                                <a:ext cx="0" cy="39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marL="0" marR="0" lvl="0" indent="0" algn="ctr" defTabSz="914400" rtl="0" eaLnBrk="0" fontAlgn="base" latinLnBrk="0" hangingPunct="0">
                                  <a:lnSpc>
                                    <a:spcPct val="9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20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C0128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585" name="Line 153">
                                <a:extLst>
                                  <a:ext uri="{FF2B5EF4-FFF2-40B4-BE49-F238E27FC236}">
                                    <a16:creationId xmlns:a16="http://schemas.microsoft.com/office/drawing/2014/main" id="{8ED71D96-6DC2-4E2C-B8A1-6101A1B9C2C0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69" y="2885"/>
                                <a:ext cx="0" cy="39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marL="0" marR="0" lvl="0" indent="0" algn="ctr" defTabSz="914400" rtl="0" eaLnBrk="0" fontAlgn="base" latinLnBrk="0" hangingPunct="0">
                                  <a:lnSpc>
                                    <a:spcPct val="9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20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C0128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8587" name="Line 155">
                              <a:extLst>
                                <a:ext uri="{FF2B5EF4-FFF2-40B4-BE49-F238E27FC236}">
                                  <a16:creationId xmlns:a16="http://schemas.microsoft.com/office/drawing/2014/main" id="{0C910E97-5578-427F-B0CB-B22C26BDECB4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193" y="2884"/>
                              <a:ext cx="0" cy="39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588" name="Line 156">
                              <a:extLst>
                                <a:ext uri="{FF2B5EF4-FFF2-40B4-BE49-F238E27FC236}">
                                  <a16:creationId xmlns:a16="http://schemas.microsoft.com/office/drawing/2014/main" id="{D6CAFAB2-8AC7-41D3-B882-395F0266C26F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213" y="2884"/>
                              <a:ext cx="0" cy="39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18593" name="Freeform 161">
                      <a:extLst>
                        <a:ext uri="{FF2B5EF4-FFF2-40B4-BE49-F238E27FC236}">
                          <a16:creationId xmlns:a16="http://schemas.microsoft.com/office/drawing/2014/main" id="{560539A4-3430-49B9-ACB9-1F24E59CB2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95" y="2717"/>
                      <a:ext cx="374" cy="13"/>
                    </a:xfrm>
                    <a:custGeom>
                      <a:avLst/>
                      <a:gdLst>
                        <a:gd name="T0" fmla="*/ 373 w 374"/>
                        <a:gd name="T1" fmla="*/ 12 h 13"/>
                        <a:gd name="T2" fmla="*/ 0 w 374"/>
                        <a:gd name="T3" fmla="*/ 12 h 13"/>
                        <a:gd name="T4" fmla="*/ 0 w 374"/>
                        <a:gd name="T5" fmla="*/ 0 h 13"/>
                        <a:gd name="T6" fmla="*/ 372 w 374"/>
                        <a:gd name="T7" fmla="*/ 0 h 13"/>
                        <a:gd name="T8" fmla="*/ 373 w 374"/>
                        <a:gd name="T9" fmla="*/ 12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4" h="13">
                          <a:moveTo>
                            <a:pt x="373" y="12"/>
                          </a:moveTo>
                          <a:lnTo>
                            <a:pt x="0" y="12"/>
                          </a:lnTo>
                          <a:lnTo>
                            <a:pt x="0" y="0"/>
                          </a:lnTo>
                          <a:lnTo>
                            <a:pt x="372" y="0"/>
                          </a:lnTo>
                          <a:lnTo>
                            <a:pt x="373" y="12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C0128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622" name="Group 190">
                    <a:extLst>
                      <a:ext uri="{FF2B5EF4-FFF2-40B4-BE49-F238E27FC236}">
                        <a16:creationId xmlns:a16="http://schemas.microsoft.com/office/drawing/2014/main" id="{B4D9B8E1-5166-4FF0-8348-ACE4C561D6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63" y="2464"/>
                    <a:ext cx="429" cy="256"/>
                    <a:chOff x="4763" y="2464"/>
                    <a:chExt cx="429" cy="256"/>
                  </a:xfrm>
                </p:grpSpPr>
                <p:grpSp>
                  <p:nvGrpSpPr>
                    <p:cNvPr id="18618" name="Group 186">
                      <a:extLst>
                        <a:ext uri="{FF2B5EF4-FFF2-40B4-BE49-F238E27FC236}">
                          <a16:creationId xmlns:a16="http://schemas.microsoft.com/office/drawing/2014/main" id="{7B93B840-802A-4BFA-90AB-9FA7E116712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00" y="2489"/>
                      <a:ext cx="292" cy="227"/>
                      <a:chOff x="4900" y="2489"/>
                      <a:chExt cx="292" cy="227"/>
                    </a:xfrm>
                  </p:grpSpPr>
                  <p:sp>
                    <p:nvSpPr>
                      <p:cNvPr id="18595" name="Freeform 163">
                        <a:extLst>
                          <a:ext uri="{FF2B5EF4-FFF2-40B4-BE49-F238E27FC236}">
                            <a16:creationId xmlns:a16="http://schemas.microsoft.com/office/drawing/2014/main" id="{CAFD9686-BBF2-469E-9DE3-FC2E7B9E379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00" y="2489"/>
                        <a:ext cx="292" cy="227"/>
                      </a:xfrm>
                      <a:custGeom>
                        <a:avLst/>
                        <a:gdLst>
                          <a:gd name="T0" fmla="*/ 0 w 292"/>
                          <a:gd name="T1" fmla="*/ 226 h 227"/>
                          <a:gd name="T2" fmla="*/ 279 w 292"/>
                          <a:gd name="T3" fmla="*/ 226 h 227"/>
                          <a:gd name="T4" fmla="*/ 287 w 292"/>
                          <a:gd name="T5" fmla="*/ 220 h 227"/>
                          <a:gd name="T6" fmla="*/ 291 w 292"/>
                          <a:gd name="T7" fmla="*/ 206 h 227"/>
                          <a:gd name="T8" fmla="*/ 291 w 292"/>
                          <a:gd name="T9" fmla="*/ 21 h 227"/>
                          <a:gd name="T10" fmla="*/ 289 w 292"/>
                          <a:gd name="T11" fmla="*/ 6 h 227"/>
                          <a:gd name="T12" fmla="*/ 281 w 292"/>
                          <a:gd name="T13" fmla="*/ 0 h 227"/>
                          <a:gd name="T14" fmla="*/ 0 w 292"/>
                          <a:gd name="T15" fmla="*/ 0 h 227"/>
                          <a:gd name="T16" fmla="*/ 0 w 292"/>
                          <a:gd name="T17" fmla="*/ 226 h 2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292" h="227">
                            <a:moveTo>
                              <a:pt x="0" y="226"/>
                            </a:moveTo>
                            <a:lnTo>
                              <a:pt x="279" y="226"/>
                            </a:lnTo>
                            <a:lnTo>
                              <a:pt x="287" y="220"/>
                            </a:lnTo>
                            <a:lnTo>
                              <a:pt x="291" y="206"/>
                            </a:lnTo>
                            <a:lnTo>
                              <a:pt x="291" y="21"/>
                            </a:lnTo>
                            <a:lnTo>
                              <a:pt x="289" y="6"/>
                            </a:lnTo>
                            <a:lnTo>
                              <a:pt x="281" y="0"/>
                            </a:lnTo>
                            <a:lnTo>
                              <a:pt x="0" y="0"/>
                            </a:lnTo>
                            <a:lnTo>
                              <a:pt x="0" y="226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8617" name="Group 185">
                        <a:extLst>
                          <a:ext uri="{FF2B5EF4-FFF2-40B4-BE49-F238E27FC236}">
                            <a16:creationId xmlns:a16="http://schemas.microsoft.com/office/drawing/2014/main" id="{B12973CD-A807-4C7D-AAD9-4D7A85B45AC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19" y="2508"/>
                        <a:ext cx="260" cy="169"/>
                        <a:chOff x="4919" y="2508"/>
                        <a:chExt cx="260" cy="169"/>
                      </a:xfrm>
                    </p:grpSpPr>
                    <p:grpSp>
                      <p:nvGrpSpPr>
                        <p:cNvPr id="18602" name="Group 170">
                          <a:extLst>
                            <a:ext uri="{FF2B5EF4-FFF2-40B4-BE49-F238E27FC236}">
                              <a16:creationId xmlns:a16="http://schemas.microsoft.com/office/drawing/2014/main" id="{2C965EFE-4038-447B-AA0B-2FF0A89628A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919" y="2508"/>
                          <a:ext cx="259" cy="48"/>
                          <a:chOff x="4919" y="2508"/>
                          <a:chExt cx="259" cy="48"/>
                        </a:xfrm>
                      </p:grpSpPr>
                      <p:grpSp>
                        <p:nvGrpSpPr>
                          <p:cNvPr id="18598" name="Group 166">
                            <a:extLst>
                              <a:ext uri="{FF2B5EF4-FFF2-40B4-BE49-F238E27FC236}">
                                <a16:creationId xmlns:a16="http://schemas.microsoft.com/office/drawing/2014/main" id="{B82479F4-CD1B-49E5-AA0F-22A240A0E90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919" y="2508"/>
                            <a:ext cx="259" cy="19"/>
                            <a:chOff x="4919" y="2508"/>
                            <a:chExt cx="259" cy="19"/>
                          </a:xfrm>
                        </p:grpSpPr>
                        <p:sp>
                          <p:nvSpPr>
                            <p:cNvPr id="18596" name="Line 164">
                              <a:extLst>
                                <a:ext uri="{FF2B5EF4-FFF2-40B4-BE49-F238E27FC236}">
                                  <a16:creationId xmlns:a16="http://schemas.microsoft.com/office/drawing/2014/main" id="{8921C32A-E5C8-4A8E-BB2A-654748D723FD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919" y="2508"/>
                              <a:ext cx="258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597" name="Line 165">
                              <a:extLst>
                                <a:ext uri="{FF2B5EF4-FFF2-40B4-BE49-F238E27FC236}">
                                  <a16:creationId xmlns:a16="http://schemas.microsoft.com/office/drawing/2014/main" id="{BD89C7DC-ACD4-4205-B662-7AC24DD86D63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19" y="2517"/>
                              <a:ext cx="259" cy="1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8601" name="Group 169">
                            <a:extLst>
                              <a:ext uri="{FF2B5EF4-FFF2-40B4-BE49-F238E27FC236}">
                                <a16:creationId xmlns:a16="http://schemas.microsoft.com/office/drawing/2014/main" id="{2C88F78A-781D-47A1-98DA-8DF727B38C2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919" y="2538"/>
                            <a:ext cx="259" cy="18"/>
                            <a:chOff x="4919" y="2538"/>
                            <a:chExt cx="259" cy="18"/>
                          </a:xfrm>
                        </p:grpSpPr>
                        <p:sp>
                          <p:nvSpPr>
                            <p:cNvPr id="18599" name="Line 167">
                              <a:extLst>
                                <a:ext uri="{FF2B5EF4-FFF2-40B4-BE49-F238E27FC236}">
                                  <a16:creationId xmlns:a16="http://schemas.microsoft.com/office/drawing/2014/main" id="{E9909D75-7CAB-4782-8983-374B75D668BB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919" y="2538"/>
                              <a:ext cx="258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600" name="Line 168">
                              <a:extLst>
                                <a:ext uri="{FF2B5EF4-FFF2-40B4-BE49-F238E27FC236}">
                                  <a16:creationId xmlns:a16="http://schemas.microsoft.com/office/drawing/2014/main" id="{2B963F43-9CF3-4B3F-A484-9232B9E1EE90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19" y="2547"/>
                              <a:ext cx="259" cy="9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8609" name="Group 177">
                          <a:extLst>
                            <a:ext uri="{FF2B5EF4-FFF2-40B4-BE49-F238E27FC236}">
                              <a16:creationId xmlns:a16="http://schemas.microsoft.com/office/drawing/2014/main" id="{25D5CCA1-599E-4C47-8145-7C70783614A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920" y="2568"/>
                          <a:ext cx="259" cy="49"/>
                          <a:chOff x="4920" y="2568"/>
                          <a:chExt cx="259" cy="49"/>
                        </a:xfrm>
                      </p:grpSpPr>
                      <p:grpSp>
                        <p:nvGrpSpPr>
                          <p:cNvPr id="18605" name="Group 173">
                            <a:extLst>
                              <a:ext uri="{FF2B5EF4-FFF2-40B4-BE49-F238E27FC236}">
                                <a16:creationId xmlns:a16="http://schemas.microsoft.com/office/drawing/2014/main" id="{0A809690-EAD4-4284-A9F7-291BE19B9B3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920" y="2568"/>
                            <a:ext cx="259" cy="18"/>
                            <a:chOff x="4920" y="2568"/>
                            <a:chExt cx="259" cy="18"/>
                          </a:xfrm>
                        </p:grpSpPr>
                        <p:sp>
                          <p:nvSpPr>
                            <p:cNvPr id="18603" name="Line 171">
                              <a:extLst>
                                <a:ext uri="{FF2B5EF4-FFF2-40B4-BE49-F238E27FC236}">
                                  <a16:creationId xmlns:a16="http://schemas.microsoft.com/office/drawing/2014/main" id="{665340DF-2AC7-4823-8084-0C9B203F5F78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920" y="2568"/>
                              <a:ext cx="258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604" name="Line 172">
                              <a:extLst>
                                <a:ext uri="{FF2B5EF4-FFF2-40B4-BE49-F238E27FC236}">
                                  <a16:creationId xmlns:a16="http://schemas.microsoft.com/office/drawing/2014/main" id="{BC4E9B31-5E0D-4104-BDEE-0C90FEBD3E69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20" y="2577"/>
                              <a:ext cx="259" cy="9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8608" name="Group 176">
                            <a:extLst>
                              <a:ext uri="{FF2B5EF4-FFF2-40B4-BE49-F238E27FC236}">
                                <a16:creationId xmlns:a16="http://schemas.microsoft.com/office/drawing/2014/main" id="{2751F935-8C1F-429B-AA3D-6922ED022D8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920" y="2598"/>
                            <a:ext cx="259" cy="19"/>
                            <a:chOff x="4920" y="2598"/>
                            <a:chExt cx="259" cy="19"/>
                          </a:xfrm>
                        </p:grpSpPr>
                        <p:sp>
                          <p:nvSpPr>
                            <p:cNvPr id="18606" name="Line 174">
                              <a:extLst>
                                <a:ext uri="{FF2B5EF4-FFF2-40B4-BE49-F238E27FC236}">
                                  <a16:creationId xmlns:a16="http://schemas.microsoft.com/office/drawing/2014/main" id="{137DEB83-BCD5-4C05-AFF1-3D8E9F942903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920" y="2598"/>
                              <a:ext cx="258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607" name="Line 175">
                              <a:extLst>
                                <a:ext uri="{FF2B5EF4-FFF2-40B4-BE49-F238E27FC236}">
                                  <a16:creationId xmlns:a16="http://schemas.microsoft.com/office/drawing/2014/main" id="{57BCABC9-D349-4DFC-805E-2195362D511C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20" y="2607"/>
                              <a:ext cx="259" cy="1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8616" name="Group 184">
                          <a:extLst>
                            <a:ext uri="{FF2B5EF4-FFF2-40B4-BE49-F238E27FC236}">
                              <a16:creationId xmlns:a16="http://schemas.microsoft.com/office/drawing/2014/main" id="{B3422933-FDA0-423A-913E-80B0EDAA596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919" y="2628"/>
                          <a:ext cx="259" cy="49"/>
                          <a:chOff x="4919" y="2628"/>
                          <a:chExt cx="259" cy="49"/>
                        </a:xfrm>
                      </p:grpSpPr>
                      <p:grpSp>
                        <p:nvGrpSpPr>
                          <p:cNvPr id="18612" name="Group 180">
                            <a:extLst>
                              <a:ext uri="{FF2B5EF4-FFF2-40B4-BE49-F238E27FC236}">
                                <a16:creationId xmlns:a16="http://schemas.microsoft.com/office/drawing/2014/main" id="{C473680A-00B4-4751-BF07-D2F4537E27A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919" y="2628"/>
                            <a:ext cx="259" cy="19"/>
                            <a:chOff x="4919" y="2628"/>
                            <a:chExt cx="259" cy="19"/>
                          </a:xfrm>
                        </p:grpSpPr>
                        <p:sp>
                          <p:nvSpPr>
                            <p:cNvPr id="18610" name="Line 178">
                              <a:extLst>
                                <a:ext uri="{FF2B5EF4-FFF2-40B4-BE49-F238E27FC236}">
                                  <a16:creationId xmlns:a16="http://schemas.microsoft.com/office/drawing/2014/main" id="{5091D185-5270-46F7-9AD9-ABDB5BC77B3A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919" y="2628"/>
                              <a:ext cx="258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611" name="Line 179">
                              <a:extLst>
                                <a:ext uri="{FF2B5EF4-FFF2-40B4-BE49-F238E27FC236}">
                                  <a16:creationId xmlns:a16="http://schemas.microsoft.com/office/drawing/2014/main" id="{19308ABC-1911-4A50-A199-81905289E21D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19" y="2637"/>
                              <a:ext cx="259" cy="1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8615" name="Group 183">
                            <a:extLst>
                              <a:ext uri="{FF2B5EF4-FFF2-40B4-BE49-F238E27FC236}">
                                <a16:creationId xmlns:a16="http://schemas.microsoft.com/office/drawing/2014/main" id="{37A382A3-1849-4BD0-ADC5-B83D009AE53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919" y="2659"/>
                            <a:ext cx="259" cy="18"/>
                            <a:chOff x="4919" y="2659"/>
                            <a:chExt cx="259" cy="18"/>
                          </a:xfrm>
                        </p:grpSpPr>
                        <p:sp>
                          <p:nvSpPr>
                            <p:cNvPr id="18613" name="Line 181">
                              <a:extLst>
                                <a:ext uri="{FF2B5EF4-FFF2-40B4-BE49-F238E27FC236}">
                                  <a16:creationId xmlns:a16="http://schemas.microsoft.com/office/drawing/2014/main" id="{4A3B22F8-BE51-4178-AC8E-1798B994CEAE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919" y="2659"/>
                              <a:ext cx="258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614" name="Line 182">
                              <a:extLst>
                                <a:ext uri="{FF2B5EF4-FFF2-40B4-BE49-F238E27FC236}">
                                  <a16:creationId xmlns:a16="http://schemas.microsoft.com/office/drawing/2014/main" id="{3A3FAE80-D70F-45B3-9E0B-A9974E2CF4DC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19" y="2668"/>
                              <a:ext cx="259" cy="9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marL="0" marR="0" lvl="0" indent="0" algn="ctr" defTabSz="914400" rtl="0" eaLnBrk="0" fontAlgn="base" latinLnBrk="0" hangingPunct="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C0128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8621" name="Group 189">
                      <a:extLst>
                        <a:ext uri="{FF2B5EF4-FFF2-40B4-BE49-F238E27FC236}">
                          <a16:creationId xmlns:a16="http://schemas.microsoft.com/office/drawing/2014/main" id="{A30A7E1D-05D0-4D8E-A746-E86B4E180B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63" y="2464"/>
                      <a:ext cx="136" cy="256"/>
                      <a:chOff x="4763" y="2464"/>
                      <a:chExt cx="136" cy="256"/>
                    </a:xfrm>
                  </p:grpSpPr>
                  <p:sp>
                    <p:nvSpPr>
                      <p:cNvPr id="18619" name="Freeform 187">
                        <a:extLst>
                          <a:ext uri="{FF2B5EF4-FFF2-40B4-BE49-F238E27FC236}">
                            <a16:creationId xmlns:a16="http://schemas.microsoft.com/office/drawing/2014/main" id="{64AD244A-4D00-48A8-BF9E-0F68429B3FC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63" y="2464"/>
                        <a:ext cx="136" cy="251"/>
                      </a:xfrm>
                      <a:custGeom>
                        <a:avLst/>
                        <a:gdLst>
                          <a:gd name="T0" fmla="*/ 135 w 136"/>
                          <a:gd name="T1" fmla="*/ 0 h 251"/>
                          <a:gd name="T2" fmla="*/ 135 w 136"/>
                          <a:gd name="T3" fmla="*/ 250 h 251"/>
                          <a:gd name="T4" fmla="*/ 9 w 136"/>
                          <a:gd name="T5" fmla="*/ 250 h 251"/>
                          <a:gd name="T6" fmla="*/ 4 w 136"/>
                          <a:gd name="T7" fmla="*/ 248 h 251"/>
                          <a:gd name="T8" fmla="*/ 1 w 136"/>
                          <a:gd name="T9" fmla="*/ 241 h 251"/>
                          <a:gd name="T10" fmla="*/ 0 w 136"/>
                          <a:gd name="T11" fmla="*/ 234 h 251"/>
                          <a:gd name="T12" fmla="*/ 0 w 136"/>
                          <a:gd name="T13" fmla="*/ 14 h 251"/>
                          <a:gd name="T14" fmla="*/ 2 w 136"/>
                          <a:gd name="T15" fmla="*/ 7 h 251"/>
                          <a:gd name="T16" fmla="*/ 6 w 136"/>
                          <a:gd name="T17" fmla="*/ 1 h 251"/>
                          <a:gd name="T18" fmla="*/ 12 w 136"/>
                          <a:gd name="T19" fmla="*/ 0 h 251"/>
                          <a:gd name="T20" fmla="*/ 135 w 136"/>
                          <a:gd name="T21" fmla="*/ 0 h 2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36" h="251">
                            <a:moveTo>
                              <a:pt x="135" y="0"/>
                            </a:moveTo>
                            <a:lnTo>
                              <a:pt x="135" y="250"/>
                            </a:lnTo>
                            <a:lnTo>
                              <a:pt x="9" y="250"/>
                            </a:lnTo>
                            <a:lnTo>
                              <a:pt x="4" y="248"/>
                            </a:lnTo>
                            <a:lnTo>
                              <a:pt x="1" y="241"/>
                            </a:lnTo>
                            <a:lnTo>
                              <a:pt x="0" y="234"/>
                            </a:lnTo>
                            <a:lnTo>
                              <a:pt x="0" y="14"/>
                            </a:lnTo>
                            <a:lnTo>
                              <a:pt x="2" y="7"/>
                            </a:lnTo>
                            <a:lnTo>
                              <a:pt x="6" y="1"/>
                            </a:lnTo>
                            <a:lnTo>
                              <a:pt x="12" y="0"/>
                            </a:lnTo>
                            <a:lnTo>
                              <a:pt x="135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620" name="Line 188">
                        <a:extLst>
                          <a:ext uri="{FF2B5EF4-FFF2-40B4-BE49-F238E27FC236}">
                            <a16:creationId xmlns:a16="http://schemas.microsoft.com/office/drawing/2014/main" id="{739BF7F1-5B51-4A78-8805-880A2CCBBE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78" y="2470"/>
                        <a:ext cx="0" cy="2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18631" name="Group 199">
              <a:extLst>
                <a:ext uri="{FF2B5EF4-FFF2-40B4-BE49-F238E27FC236}">
                  <a16:creationId xmlns:a16="http://schemas.microsoft.com/office/drawing/2014/main" id="{0D1F32BB-70C0-4B32-9674-C3B5B0104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70619" y="3929093"/>
              <a:ext cx="1390914" cy="1102144"/>
              <a:chOff x="2255" y="2899"/>
              <a:chExt cx="1225" cy="969"/>
            </a:xfrm>
          </p:grpSpPr>
          <p:grpSp>
            <p:nvGrpSpPr>
              <p:cNvPr id="18629" name="Group 197">
                <a:extLst>
                  <a:ext uri="{FF2B5EF4-FFF2-40B4-BE49-F238E27FC236}">
                    <a16:creationId xmlns:a16="http://schemas.microsoft.com/office/drawing/2014/main" id="{477F973A-EC2F-4761-8FFC-0B895BB3AA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5" y="2899"/>
                <a:ext cx="1225" cy="969"/>
                <a:chOff x="2255" y="2899"/>
                <a:chExt cx="1225" cy="969"/>
              </a:xfrm>
            </p:grpSpPr>
            <p:sp>
              <p:nvSpPr>
                <p:cNvPr id="18626" name="Freeform 194">
                  <a:extLst>
                    <a:ext uri="{FF2B5EF4-FFF2-40B4-BE49-F238E27FC236}">
                      <a16:creationId xmlns:a16="http://schemas.microsoft.com/office/drawing/2014/main" id="{22250F24-12DA-46BF-9177-35744AD55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7" y="3537"/>
                  <a:ext cx="177" cy="277"/>
                </a:xfrm>
                <a:custGeom>
                  <a:avLst/>
                  <a:gdLst>
                    <a:gd name="T0" fmla="*/ 119 w 177"/>
                    <a:gd name="T1" fmla="*/ 11 h 277"/>
                    <a:gd name="T2" fmla="*/ 85 w 177"/>
                    <a:gd name="T3" fmla="*/ 0 h 277"/>
                    <a:gd name="T4" fmla="*/ 89 w 177"/>
                    <a:gd name="T5" fmla="*/ 53 h 277"/>
                    <a:gd name="T6" fmla="*/ 92 w 177"/>
                    <a:gd name="T7" fmla="*/ 112 h 277"/>
                    <a:gd name="T8" fmla="*/ 85 w 177"/>
                    <a:gd name="T9" fmla="*/ 166 h 277"/>
                    <a:gd name="T10" fmla="*/ 69 w 177"/>
                    <a:gd name="T11" fmla="*/ 216 h 277"/>
                    <a:gd name="T12" fmla="*/ 51 w 177"/>
                    <a:gd name="T13" fmla="*/ 226 h 277"/>
                    <a:gd name="T14" fmla="*/ 17 w 177"/>
                    <a:gd name="T15" fmla="*/ 239 h 277"/>
                    <a:gd name="T16" fmla="*/ 0 w 177"/>
                    <a:gd name="T17" fmla="*/ 269 h 277"/>
                    <a:gd name="T18" fmla="*/ 5 w 177"/>
                    <a:gd name="T19" fmla="*/ 276 h 277"/>
                    <a:gd name="T20" fmla="*/ 55 w 177"/>
                    <a:gd name="T21" fmla="*/ 276 h 277"/>
                    <a:gd name="T22" fmla="*/ 93 w 177"/>
                    <a:gd name="T23" fmla="*/ 259 h 277"/>
                    <a:gd name="T24" fmla="*/ 116 w 177"/>
                    <a:gd name="T25" fmla="*/ 219 h 277"/>
                    <a:gd name="T26" fmla="*/ 131 w 177"/>
                    <a:gd name="T27" fmla="*/ 158 h 277"/>
                    <a:gd name="T28" fmla="*/ 153 w 177"/>
                    <a:gd name="T29" fmla="*/ 84 h 277"/>
                    <a:gd name="T30" fmla="*/ 176 w 177"/>
                    <a:gd name="T31" fmla="*/ 25 h 277"/>
                    <a:gd name="T32" fmla="*/ 167 w 177"/>
                    <a:gd name="T33" fmla="*/ 19 h 277"/>
                    <a:gd name="T34" fmla="*/ 119 w 177"/>
                    <a:gd name="T35" fmla="*/ 11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7" h="277">
                      <a:moveTo>
                        <a:pt x="119" y="11"/>
                      </a:moveTo>
                      <a:lnTo>
                        <a:pt x="85" y="0"/>
                      </a:lnTo>
                      <a:lnTo>
                        <a:pt x="89" y="53"/>
                      </a:lnTo>
                      <a:lnTo>
                        <a:pt x="92" y="112"/>
                      </a:lnTo>
                      <a:lnTo>
                        <a:pt x="85" y="166"/>
                      </a:lnTo>
                      <a:lnTo>
                        <a:pt x="69" y="216"/>
                      </a:lnTo>
                      <a:lnTo>
                        <a:pt x="51" y="226"/>
                      </a:lnTo>
                      <a:lnTo>
                        <a:pt x="17" y="239"/>
                      </a:lnTo>
                      <a:lnTo>
                        <a:pt x="0" y="269"/>
                      </a:lnTo>
                      <a:lnTo>
                        <a:pt x="5" y="276"/>
                      </a:lnTo>
                      <a:lnTo>
                        <a:pt x="55" y="276"/>
                      </a:lnTo>
                      <a:lnTo>
                        <a:pt x="93" y="259"/>
                      </a:lnTo>
                      <a:lnTo>
                        <a:pt x="116" y="219"/>
                      </a:lnTo>
                      <a:lnTo>
                        <a:pt x="131" y="158"/>
                      </a:lnTo>
                      <a:lnTo>
                        <a:pt x="153" y="84"/>
                      </a:lnTo>
                      <a:lnTo>
                        <a:pt x="176" y="25"/>
                      </a:lnTo>
                      <a:lnTo>
                        <a:pt x="167" y="19"/>
                      </a:lnTo>
                      <a:lnTo>
                        <a:pt x="119" y="11"/>
                      </a:lnTo>
                    </a:path>
                  </a:pathLst>
                </a:custGeom>
                <a:solidFill>
                  <a:srgbClr val="6E471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27" name="Freeform 195">
                  <a:extLst>
                    <a:ext uri="{FF2B5EF4-FFF2-40B4-BE49-F238E27FC236}">
                      <a16:creationId xmlns:a16="http://schemas.microsoft.com/office/drawing/2014/main" id="{0CFC6E0D-3978-458A-BF14-E61F6DC2B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3" y="3442"/>
                  <a:ext cx="322" cy="356"/>
                </a:xfrm>
                <a:custGeom>
                  <a:avLst/>
                  <a:gdLst>
                    <a:gd name="T0" fmla="*/ 303 w 322"/>
                    <a:gd name="T1" fmla="*/ 351 h 356"/>
                    <a:gd name="T2" fmla="*/ 289 w 322"/>
                    <a:gd name="T3" fmla="*/ 355 h 356"/>
                    <a:gd name="T4" fmla="*/ 259 w 322"/>
                    <a:gd name="T5" fmla="*/ 354 h 356"/>
                    <a:gd name="T6" fmla="*/ 241 w 322"/>
                    <a:gd name="T7" fmla="*/ 337 h 356"/>
                    <a:gd name="T8" fmla="*/ 253 w 322"/>
                    <a:gd name="T9" fmla="*/ 318 h 356"/>
                    <a:gd name="T10" fmla="*/ 262 w 322"/>
                    <a:gd name="T11" fmla="*/ 306 h 356"/>
                    <a:gd name="T12" fmla="*/ 264 w 322"/>
                    <a:gd name="T13" fmla="*/ 275 h 356"/>
                    <a:gd name="T14" fmla="*/ 254 w 322"/>
                    <a:gd name="T15" fmla="*/ 237 h 356"/>
                    <a:gd name="T16" fmla="*/ 196 w 322"/>
                    <a:gd name="T17" fmla="*/ 181 h 356"/>
                    <a:gd name="T18" fmla="*/ 175 w 322"/>
                    <a:gd name="T19" fmla="*/ 166 h 356"/>
                    <a:gd name="T20" fmla="*/ 162 w 322"/>
                    <a:gd name="T21" fmla="*/ 156 h 356"/>
                    <a:gd name="T22" fmla="*/ 107 w 322"/>
                    <a:gd name="T23" fmla="*/ 97 h 356"/>
                    <a:gd name="T24" fmla="*/ 51 w 322"/>
                    <a:gd name="T25" fmla="*/ 42 h 356"/>
                    <a:gd name="T26" fmla="*/ 27 w 322"/>
                    <a:gd name="T27" fmla="*/ 24 h 356"/>
                    <a:gd name="T28" fmla="*/ 0 w 322"/>
                    <a:gd name="T29" fmla="*/ 11 h 356"/>
                    <a:gd name="T30" fmla="*/ 223 w 322"/>
                    <a:gd name="T31" fmla="*/ 0 h 356"/>
                    <a:gd name="T32" fmla="*/ 274 w 322"/>
                    <a:gd name="T33" fmla="*/ 152 h 356"/>
                    <a:gd name="T34" fmla="*/ 306 w 322"/>
                    <a:gd name="T35" fmla="*/ 175 h 356"/>
                    <a:gd name="T36" fmla="*/ 321 w 322"/>
                    <a:gd name="T37" fmla="*/ 199 h 356"/>
                    <a:gd name="T38" fmla="*/ 321 w 322"/>
                    <a:gd name="T39" fmla="*/ 287 h 356"/>
                    <a:gd name="T40" fmla="*/ 308 w 322"/>
                    <a:gd name="T41" fmla="*/ 312 h 356"/>
                    <a:gd name="T42" fmla="*/ 303 w 322"/>
                    <a:gd name="T43" fmla="*/ 351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22" h="356">
                      <a:moveTo>
                        <a:pt x="303" y="351"/>
                      </a:moveTo>
                      <a:lnTo>
                        <a:pt x="289" y="355"/>
                      </a:lnTo>
                      <a:lnTo>
                        <a:pt x="259" y="354"/>
                      </a:lnTo>
                      <a:lnTo>
                        <a:pt x="241" y="337"/>
                      </a:lnTo>
                      <a:lnTo>
                        <a:pt x="253" y="318"/>
                      </a:lnTo>
                      <a:lnTo>
                        <a:pt x="262" y="306"/>
                      </a:lnTo>
                      <a:lnTo>
                        <a:pt x="264" y="275"/>
                      </a:lnTo>
                      <a:lnTo>
                        <a:pt x="254" y="237"/>
                      </a:lnTo>
                      <a:lnTo>
                        <a:pt x="196" y="181"/>
                      </a:lnTo>
                      <a:lnTo>
                        <a:pt x="175" y="166"/>
                      </a:lnTo>
                      <a:lnTo>
                        <a:pt x="162" y="156"/>
                      </a:lnTo>
                      <a:lnTo>
                        <a:pt x="107" y="97"/>
                      </a:lnTo>
                      <a:lnTo>
                        <a:pt x="51" y="42"/>
                      </a:lnTo>
                      <a:lnTo>
                        <a:pt x="27" y="24"/>
                      </a:lnTo>
                      <a:lnTo>
                        <a:pt x="0" y="11"/>
                      </a:lnTo>
                      <a:lnTo>
                        <a:pt x="223" y="0"/>
                      </a:lnTo>
                      <a:lnTo>
                        <a:pt x="274" y="152"/>
                      </a:lnTo>
                      <a:lnTo>
                        <a:pt x="306" y="175"/>
                      </a:lnTo>
                      <a:lnTo>
                        <a:pt x="321" y="199"/>
                      </a:lnTo>
                      <a:lnTo>
                        <a:pt x="321" y="287"/>
                      </a:lnTo>
                      <a:lnTo>
                        <a:pt x="308" y="312"/>
                      </a:lnTo>
                      <a:lnTo>
                        <a:pt x="303" y="351"/>
                      </a:lnTo>
                    </a:path>
                  </a:pathLst>
                </a:custGeom>
                <a:solidFill>
                  <a:srgbClr val="6E471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28" name="Freeform 196">
                  <a:extLst>
                    <a:ext uri="{FF2B5EF4-FFF2-40B4-BE49-F238E27FC236}">
                      <a16:creationId xmlns:a16="http://schemas.microsoft.com/office/drawing/2014/main" id="{7A0D7C3B-8C51-413D-89E2-A0F268ACF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5" y="2899"/>
                  <a:ext cx="1225" cy="969"/>
                </a:xfrm>
                <a:custGeom>
                  <a:avLst/>
                  <a:gdLst>
                    <a:gd name="T0" fmla="*/ 299 w 1225"/>
                    <a:gd name="T1" fmla="*/ 609 h 969"/>
                    <a:gd name="T2" fmla="*/ 235 w 1225"/>
                    <a:gd name="T3" fmla="*/ 480 h 969"/>
                    <a:gd name="T4" fmla="*/ 204 w 1225"/>
                    <a:gd name="T5" fmla="*/ 306 h 969"/>
                    <a:gd name="T6" fmla="*/ 147 w 1225"/>
                    <a:gd name="T7" fmla="*/ 191 h 969"/>
                    <a:gd name="T8" fmla="*/ 51 w 1225"/>
                    <a:gd name="T9" fmla="*/ 167 h 969"/>
                    <a:gd name="T10" fmla="*/ 2 w 1225"/>
                    <a:gd name="T11" fmla="*/ 120 h 969"/>
                    <a:gd name="T12" fmla="*/ 0 w 1225"/>
                    <a:gd name="T13" fmla="*/ 79 h 969"/>
                    <a:gd name="T14" fmla="*/ 57 w 1225"/>
                    <a:gd name="T15" fmla="*/ 63 h 969"/>
                    <a:gd name="T16" fmla="*/ 127 w 1225"/>
                    <a:gd name="T17" fmla="*/ 33 h 969"/>
                    <a:gd name="T18" fmla="*/ 158 w 1225"/>
                    <a:gd name="T19" fmla="*/ 7 h 969"/>
                    <a:gd name="T20" fmla="*/ 272 w 1225"/>
                    <a:gd name="T21" fmla="*/ 4 h 969"/>
                    <a:gd name="T22" fmla="*/ 333 w 1225"/>
                    <a:gd name="T23" fmla="*/ 47 h 969"/>
                    <a:gd name="T24" fmla="*/ 391 w 1225"/>
                    <a:gd name="T25" fmla="*/ 133 h 969"/>
                    <a:gd name="T26" fmla="*/ 429 w 1225"/>
                    <a:gd name="T27" fmla="*/ 205 h 969"/>
                    <a:gd name="T28" fmla="*/ 436 w 1225"/>
                    <a:gd name="T29" fmla="*/ 232 h 969"/>
                    <a:gd name="T30" fmla="*/ 500 w 1225"/>
                    <a:gd name="T31" fmla="*/ 280 h 969"/>
                    <a:gd name="T32" fmla="*/ 592 w 1225"/>
                    <a:gd name="T33" fmla="*/ 299 h 969"/>
                    <a:gd name="T34" fmla="*/ 738 w 1225"/>
                    <a:gd name="T35" fmla="*/ 317 h 969"/>
                    <a:gd name="T36" fmla="*/ 920 w 1225"/>
                    <a:gd name="T37" fmla="*/ 303 h 969"/>
                    <a:gd name="T38" fmla="*/ 1063 w 1225"/>
                    <a:gd name="T39" fmla="*/ 255 h 969"/>
                    <a:gd name="T40" fmla="*/ 1136 w 1225"/>
                    <a:gd name="T41" fmla="*/ 158 h 969"/>
                    <a:gd name="T42" fmla="*/ 1116 w 1225"/>
                    <a:gd name="T43" fmla="*/ 31 h 969"/>
                    <a:gd name="T44" fmla="*/ 1172 w 1225"/>
                    <a:gd name="T45" fmla="*/ 91 h 969"/>
                    <a:gd name="T46" fmla="*/ 1155 w 1225"/>
                    <a:gd name="T47" fmla="*/ 232 h 969"/>
                    <a:gd name="T48" fmla="*/ 1060 w 1225"/>
                    <a:gd name="T49" fmla="*/ 334 h 969"/>
                    <a:gd name="T50" fmla="*/ 1043 w 1225"/>
                    <a:gd name="T51" fmla="*/ 390 h 969"/>
                    <a:gd name="T52" fmla="*/ 1097 w 1225"/>
                    <a:gd name="T53" fmla="*/ 485 h 969"/>
                    <a:gd name="T54" fmla="*/ 1135 w 1225"/>
                    <a:gd name="T55" fmla="*/ 692 h 969"/>
                    <a:gd name="T56" fmla="*/ 1188 w 1225"/>
                    <a:gd name="T57" fmla="*/ 739 h 969"/>
                    <a:gd name="T58" fmla="*/ 1205 w 1225"/>
                    <a:gd name="T59" fmla="*/ 846 h 969"/>
                    <a:gd name="T60" fmla="*/ 1207 w 1225"/>
                    <a:gd name="T61" fmla="*/ 951 h 969"/>
                    <a:gd name="T62" fmla="*/ 1151 w 1225"/>
                    <a:gd name="T63" fmla="*/ 933 h 969"/>
                    <a:gd name="T64" fmla="*/ 1156 w 1225"/>
                    <a:gd name="T65" fmla="*/ 868 h 969"/>
                    <a:gd name="T66" fmla="*/ 1099 w 1225"/>
                    <a:gd name="T67" fmla="*/ 743 h 969"/>
                    <a:gd name="T68" fmla="*/ 918 w 1225"/>
                    <a:gd name="T69" fmla="*/ 582 h 969"/>
                    <a:gd name="T70" fmla="*/ 812 w 1225"/>
                    <a:gd name="T71" fmla="*/ 563 h 969"/>
                    <a:gd name="T72" fmla="*/ 673 w 1225"/>
                    <a:gd name="T73" fmla="*/ 627 h 969"/>
                    <a:gd name="T74" fmla="*/ 532 w 1225"/>
                    <a:gd name="T75" fmla="*/ 657 h 969"/>
                    <a:gd name="T76" fmla="*/ 455 w 1225"/>
                    <a:gd name="T77" fmla="*/ 682 h 969"/>
                    <a:gd name="T78" fmla="*/ 426 w 1225"/>
                    <a:gd name="T79" fmla="*/ 837 h 969"/>
                    <a:gd name="T80" fmla="*/ 415 w 1225"/>
                    <a:gd name="T81" fmla="*/ 906 h 969"/>
                    <a:gd name="T82" fmla="*/ 384 w 1225"/>
                    <a:gd name="T83" fmla="*/ 942 h 969"/>
                    <a:gd name="T84" fmla="*/ 288 w 1225"/>
                    <a:gd name="T85" fmla="*/ 960 h 969"/>
                    <a:gd name="T86" fmla="*/ 299 w 1225"/>
                    <a:gd name="T87" fmla="*/ 924 h 969"/>
                    <a:gd name="T88" fmla="*/ 360 w 1225"/>
                    <a:gd name="T89" fmla="*/ 861 h 969"/>
                    <a:gd name="T90" fmla="*/ 355 w 1225"/>
                    <a:gd name="T91" fmla="*/ 643 h 9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25" h="969">
                      <a:moveTo>
                        <a:pt x="355" y="643"/>
                      </a:moveTo>
                      <a:lnTo>
                        <a:pt x="327" y="629"/>
                      </a:lnTo>
                      <a:lnTo>
                        <a:pt x="299" y="609"/>
                      </a:lnTo>
                      <a:lnTo>
                        <a:pt x="268" y="575"/>
                      </a:lnTo>
                      <a:lnTo>
                        <a:pt x="246" y="530"/>
                      </a:lnTo>
                      <a:lnTo>
                        <a:pt x="235" y="480"/>
                      </a:lnTo>
                      <a:lnTo>
                        <a:pt x="229" y="423"/>
                      </a:lnTo>
                      <a:lnTo>
                        <a:pt x="218" y="364"/>
                      </a:lnTo>
                      <a:lnTo>
                        <a:pt x="204" y="306"/>
                      </a:lnTo>
                      <a:lnTo>
                        <a:pt x="183" y="237"/>
                      </a:lnTo>
                      <a:lnTo>
                        <a:pt x="162" y="205"/>
                      </a:lnTo>
                      <a:lnTo>
                        <a:pt x="147" y="191"/>
                      </a:lnTo>
                      <a:lnTo>
                        <a:pt x="103" y="191"/>
                      </a:lnTo>
                      <a:lnTo>
                        <a:pt x="75" y="183"/>
                      </a:lnTo>
                      <a:lnTo>
                        <a:pt x="51" y="167"/>
                      </a:lnTo>
                      <a:lnTo>
                        <a:pt x="18" y="157"/>
                      </a:lnTo>
                      <a:lnTo>
                        <a:pt x="8" y="140"/>
                      </a:lnTo>
                      <a:lnTo>
                        <a:pt x="2" y="120"/>
                      </a:lnTo>
                      <a:lnTo>
                        <a:pt x="7" y="105"/>
                      </a:lnTo>
                      <a:lnTo>
                        <a:pt x="0" y="86"/>
                      </a:lnTo>
                      <a:lnTo>
                        <a:pt x="0" y="79"/>
                      </a:lnTo>
                      <a:lnTo>
                        <a:pt x="15" y="69"/>
                      </a:lnTo>
                      <a:lnTo>
                        <a:pt x="27" y="63"/>
                      </a:lnTo>
                      <a:lnTo>
                        <a:pt x="57" y="63"/>
                      </a:lnTo>
                      <a:lnTo>
                        <a:pt x="87" y="56"/>
                      </a:lnTo>
                      <a:lnTo>
                        <a:pt x="110" y="44"/>
                      </a:lnTo>
                      <a:lnTo>
                        <a:pt x="127" y="33"/>
                      </a:lnTo>
                      <a:lnTo>
                        <a:pt x="134" y="22"/>
                      </a:lnTo>
                      <a:lnTo>
                        <a:pt x="143" y="11"/>
                      </a:lnTo>
                      <a:lnTo>
                        <a:pt x="158" y="7"/>
                      </a:lnTo>
                      <a:lnTo>
                        <a:pt x="191" y="3"/>
                      </a:lnTo>
                      <a:lnTo>
                        <a:pt x="229" y="0"/>
                      </a:lnTo>
                      <a:lnTo>
                        <a:pt x="272" y="4"/>
                      </a:lnTo>
                      <a:lnTo>
                        <a:pt x="304" y="13"/>
                      </a:lnTo>
                      <a:lnTo>
                        <a:pt x="318" y="26"/>
                      </a:lnTo>
                      <a:lnTo>
                        <a:pt x="333" y="47"/>
                      </a:lnTo>
                      <a:lnTo>
                        <a:pt x="352" y="60"/>
                      </a:lnTo>
                      <a:lnTo>
                        <a:pt x="374" y="106"/>
                      </a:lnTo>
                      <a:lnTo>
                        <a:pt x="391" y="133"/>
                      </a:lnTo>
                      <a:lnTo>
                        <a:pt x="405" y="158"/>
                      </a:lnTo>
                      <a:lnTo>
                        <a:pt x="416" y="185"/>
                      </a:lnTo>
                      <a:lnTo>
                        <a:pt x="429" y="205"/>
                      </a:lnTo>
                      <a:lnTo>
                        <a:pt x="429" y="229"/>
                      </a:lnTo>
                      <a:lnTo>
                        <a:pt x="415" y="244"/>
                      </a:lnTo>
                      <a:lnTo>
                        <a:pt x="436" y="232"/>
                      </a:lnTo>
                      <a:lnTo>
                        <a:pt x="451" y="245"/>
                      </a:lnTo>
                      <a:lnTo>
                        <a:pt x="470" y="265"/>
                      </a:lnTo>
                      <a:lnTo>
                        <a:pt x="500" y="280"/>
                      </a:lnTo>
                      <a:lnTo>
                        <a:pt x="529" y="282"/>
                      </a:lnTo>
                      <a:lnTo>
                        <a:pt x="559" y="289"/>
                      </a:lnTo>
                      <a:lnTo>
                        <a:pt x="592" y="299"/>
                      </a:lnTo>
                      <a:lnTo>
                        <a:pt x="633" y="312"/>
                      </a:lnTo>
                      <a:lnTo>
                        <a:pt x="668" y="319"/>
                      </a:lnTo>
                      <a:lnTo>
                        <a:pt x="738" y="317"/>
                      </a:lnTo>
                      <a:lnTo>
                        <a:pt x="803" y="308"/>
                      </a:lnTo>
                      <a:lnTo>
                        <a:pt x="850" y="299"/>
                      </a:lnTo>
                      <a:lnTo>
                        <a:pt x="920" y="303"/>
                      </a:lnTo>
                      <a:lnTo>
                        <a:pt x="973" y="301"/>
                      </a:lnTo>
                      <a:lnTo>
                        <a:pt x="1029" y="282"/>
                      </a:lnTo>
                      <a:lnTo>
                        <a:pt x="1063" y="255"/>
                      </a:lnTo>
                      <a:lnTo>
                        <a:pt x="1102" y="220"/>
                      </a:lnTo>
                      <a:lnTo>
                        <a:pt x="1124" y="185"/>
                      </a:lnTo>
                      <a:lnTo>
                        <a:pt x="1136" y="158"/>
                      </a:lnTo>
                      <a:lnTo>
                        <a:pt x="1134" y="110"/>
                      </a:lnTo>
                      <a:lnTo>
                        <a:pt x="1122" y="73"/>
                      </a:lnTo>
                      <a:lnTo>
                        <a:pt x="1116" y="31"/>
                      </a:lnTo>
                      <a:lnTo>
                        <a:pt x="1118" y="12"/>
                      </a:lnTo>
                      <a:lnTo>
                        <a:pt x="1154" y="54"/>
                      </a:lnTo>
                      <a:lnTo>
                        <a:pt x="1172" y="91"/>
                      </a:lnTo>
                      <a:lnTo>
                        <a:pt x="1185" y="137"/>
                      </a:lnTo>
                      <a:lnTo>
                        <a:pt x="1178" y="182"/>
                      </a:lnTo>
                      <a:lnTo>
                        <a:pt x="1155" y="232"/>
                      </a:lnTo>
                      <a:lnTo>
                        <a:pt x="1122" y="275"/>
                      </a:lnTo>
                      <a:lnTo>
                        <a:pt x="1094" y="303"/>
                      </a:lnTo>
                      <a:lnTo>
                        <a:pt x="1060" y="334"/>
                      </a:lnTo>
                      <a:lnTo>
                        <a:pt x="1038" y="352"/>
                      </a:lnTo>
                      <a:lnTo>
                        <a:pt x="1034" y="363"/>
                      </a:lnTo>
                      <a:lnTo>
                        <a:pt x="1043" y="390"/>
                      </a:lnTo>
                      <a:lnTo>
                        <a:pt x="1065" y="418"/>
                      </a:lnTo>
                      <a:lnTo>
                        <a:pt x="1090" y="452"/>
                      </a:lnTo>
                      <a:lnTo>
                        <a:pt x="1097" y="485"/>
                      </a:lnTo>
                      <a:lnTo>
                        <a:pt x="1108" y="575"/>
                      </a:lnTo>
                      <a:lnTo>
                        <a:pt x="1118" y="658"/>
                      </a:lnTo>
                      <a:lnTo>
                        <a:pt x="1135" y="692"/>
                      </a:lnTo>
                      <a:lnTo>
                        <a:pt x="1151" y="712"/>
                      </a:lnTo>
                      <a:lnTo>
                        <a:pt x="1173" y="725"/>
                      </a:lnTo>
                      <a:lnTo>
                        <a:pt x="1188" y="739"/>
                      </a:lnTo>
                      <a:lnTo>
                        <a:pt x="1197" y="760"/>
                      </a:lnTo>
                      <a:lnTo>
                        <a:pt x="1200" y="787"/>
                      </a:lnTo>
                      <a:lnTo>
                        <a:pt x="1205" y="846"/>
                      </a:lnTo>
                      <a:lnTo>
                        <a:pt x="1221" y="899"/>
                      </a:lnTo>
                      <a:lnTo>
                        <a:pt x="1224" y="933"/>
                      </a:lnTo>
                      <a:lnTo>
                        <a:pt x="1207" y="951"/>
                      </a:lnTo>
                      <a:lnTo>
                        <a:pt x="1174" y="957"/>
                      </a:lnTo>
                      <a:lnTo>
                        <a:pt x="1153" y="951"/>
                      </a:lnTo>
                      <a:lnTo>
                        <a:pt x="1151" y="933"/>
                      </a:lnTo>
                      <a:lnTo>
                        <a:pt x="1162" y="920"/>
                      </a:lnTo>
                      <a:lnTo>
                        <a:pt x="1169" y="910"/>
                      </a:lnTo>
                      <a:lnTo>
                        <a:pt x="1156" y="868"/>
                      </a:lnTo>
                      <a:lnTo>
                        <a:pt x="1137" y="807"/>
                      </a:lnTo>
                      <a:lnTo>
                        <a:pt x="1121" y="769"/>
                      </a:lnTo>
                      <a:lnTo>
                        <a:pt x="1099" y="743"/>
                      </a:lnTo>
                      <a:lnTo>
                        <a:pt x="1045" y="696"/>
                      </a:lnTo>
                      <a:lnTo>
                        <a:pt x="969" y="627"/>
                      </a:lnTo>
                      <a:lnTo>
                        <a:pt x="918" y="582"/>
                      </a:lnTo>
                      <a:lnTo>
                        <a:pt x="879" y="564"/>
                      </a:lnTo>
                      <a:lnTo>
                        <a:pt x="848" y="558"/>
                      </a:lnTo>
                      <a:lnTo>
                        <a:pt x="812" y="563"/>
                      </a:lnTo>
                      <a:lnTo>
                        <a:pt x="743" y="586"/>
                      </a:lnTo>
                      <a:lnTo>
                        <a:pt x="704" y="615"/>
                      </a:lnTo>
                      <a:lnTo>
                        <a:pt x="673" y="627"/>
                      </a:lnTo>
                      <a:lnTo>
                        <a:pt x="638" y="636"/>
                      </a:lnTo>
                      <a:lnTo>
                        <a:pt x="599" y="643"/>
                      </a:lnTo>
                      <a:lnTo>
                        <a:pt x="532" y="657"/>
                      </a:lnTo>
                      <a:lnTo>
                        <a:pt x="489" y="671"/>
                      </a:lnTo>
                      <a:lnTo>
                        <a:pt x="462" y="677"/>
                      </a:lnTo>
                      <a:lnTo>
                        <a:pt x="455" y="682"/>
                      </a:lnTo>
                      <a:lnTo>
                        <a:pt x="452" y="719"/>
                      </a:lnTo>
                      <a:lnTo>
                        <a:pt x="443" y="768"/>
                      </a:lnTo>
                      <a:lnTo>
                        <a:pt x="426" y="837"/>
                      </a:lnTo>
                      <a:lnTo>
                        <a:pt x="422" y="863"/>
                      </a:lnTo>
                      <a:lnTo>
                        <a:pt x="423" y="898"/>
                      </a:lnTo>
                      <a:lnTo>
                        <a:pt x="415" y="906"/>
                      </a:lnTo>
                      <a:lnTo>
                        <a:pt x="396" y="908"/>
                      </a:lnTo>
                      <a:lnTo>
                        <a:pt x="389" y="915"/>
                      </a:lnTo>
                      <a:lnTo>
                        <a:pt x="384" y="942"/>
                      </a:lnTo>
                      <a:lnTo>
                        <a:pt x="357" y="964"/>
                      </a:lnTo>
                      <a:lnTo>
                        <a:pt x="318" y="968"/>
                      </a:lnTo>
                      <a:lnTo>
                        <a:pt x="288" y="960"/>
                      </a:lnTo>
                      <a:lnTo>
                        <a:pt x="277" y="949"/>
                      </a:lnTo>
                      <a:lnTo>
                        <a:pt x="277" y="942"/>
                      </a:lnTo>
                      <a:lnTo>
                        <a:pt x="299" y="924"/>
                      </a:lnTo>
                      <a:lnTo>
                        <a:pt x="325" y="908"/>
                      </a:lnTo>
                      <a:lnTo>
                        <a:pt x="348" y="890"/>
                      </a:lnTo>
                      <a:lnTo>
                        <a:pt x="360" y="861"/>
                      </a:lnTo>
                      <a:lnTo>
                        <a:pt x="365" y="827"/>
                      </a:lnTo>
                      <a:lnTo>
                        <a:pt x="361" y="705"/>
                      </a:lnTo>
                      <a:lnTo>
                        <a:pt x="355" y="643"/>
                      </a:lnTo>
                    </a:path>
                  </a:pathLst>
                </a:custGeom>
                <a:solidFill>
                  <a:srgbClr val="98622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630" name="Oval 198">
                <a:extLst>
                  <a:ext uri="{FF2B5EF4-FFF2-40B4-BE49-F238E27FC236}">
                    <a16:creationId xmlns:a16="http://schemas.microsoft.com/office/drawing/2014/main" id="{3DAAD88E-74F7-437F-A85A-014DA0487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7" y="2986"/>
                <a:ext cx="13" cy="4"/>
              </a:xfrm>
              <a:prstGeom prst="ellipse">
                <a:avLst/>
              </a:prstGeom>
              <a:solidFill>
                <a:srgbClr val="FFFFFF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A5DCD1-5ADE-4E20-9A53-88BF9B61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86098" y="3000716"/>
              <a:ext cx="1912493" cy="2116802"/>
            </a:xfrm>
            <a:prstGeom prst="rect">
              <a:avLst/>
            </a:prstGeom>
          </p:spPr>
        </p:pic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5CEC8E6-BADF-4121-B240-7D76E3F8DAAF}"/>
              </a:ext>
            </a:extLst>
          </p:cNvPr>
          <p:cNvSpPr/>
          <p:nvPr/>
        </p:nvSpPr>
        <p:spPr>
          <a:xfrm>
            <a:off x="454914" y="891704"/>
            <a:ext cx="8615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93346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ct val="7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2030 you will only need about 20 companies of the future size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Amazon ($1.5 tr) to produce the GDP of the whole USA</a:t>
            </a:r>
          </a:p>
        </p:txBody>
      </p:sp>
    </p:spTree>
    <p:extLst>
      <p:ext uri="{BB962C8B-B14F-4D97-AF65-F5344CB8AC3E}">
        <p14:creationId xmlns:p14="http://schemas.microsoft.com/office/powerpoint/2010/main" val="1434132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4F29F0F7-24F2-46ED-9493-0BAFD0B83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alt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Business Sustainability?  </a:t>
            </a:r>
          </a:p>
        </p:txBody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8C317ADA-3C4D-46B4-B5C4-6D849862880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12875"/>
            <a:ext cx="9926638" cy="4500563"/>
          </a:xfrm>
          <a:noFill/>
          <a:ln/>
        </p:spPr>
        <p:txBody>
          <a:bodyPr/>
          <a:lstStyle/>
          <a:p>
            <a:pPr marL="342900" indent="-342900">
              <a:spcAft>
                <a:spcPct val="700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GB" alt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a national level … “sustainable development fulfils the needs of the present without limiting the potential for meeting the needs of future generations“ (Brundtland 1987). </a:t>
            </a:r>
          </a:p>
          <a:p>
            <a:pPr marL="342900" indent="-342900">
              <a:spcAft>
                <a:spcPct val="700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GB" alt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a company level …“Business Sustainability fulfil</a:t>
            </a:r>
            <a:r>
              <a:rPr lang="pl-PL" alt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economic, social and environmental needs of the present stakeholders without limiting the potential for meeting the needs of the future stakeholders”</a:t>
            </a:r>
          </a:p>
          <a:p>
            <a:pPr marL="342900" indent="-342900">
              <a:spcAft>
                <a:spcPct val="700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GB" alt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 requires the balancing of the interests of all stakeholders</a:t>
            </a:r>
          </a:p>
          <a:p>
            <a:pPr marL="285750" indent="-285750">
              <a:spcAft>
                <a:spcPct val="70000"/>
              </a:spcAft>
              <a:buClr>
                <a:srgbClr val="FFFF00"/>
              </a:buClr>
            </a:pPr>
            <a:endParaRPr lang="en-GB" altLang="en-US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40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0D479B6-840C-4A74-A642-3C7E4192E115}"/>
              </a:ext>
            </a:extLst>
          </p:cNvPr>
          <p:cNvGrpSpPr/>
          <p:nvPr/>
        </p:nvGrpSpPr>
        <p:grpSpPr>
          <a:xfrm>
            <a:off x="1514221" y="1008581"/>
            <a:ext cx="6981825" cy="5224462"/>
            <a:chOff x="1514221" y="1008581"/>
            <a:chExt cx="6981825" cy="5224462"/>
          </a:xfrm>
        </p:grpSpPr>
        <p:grpSp>
          <p:nvGrpSpPr>
            <p:cNvPr id="180255" name="Group 31">
              <a:extLst>
                <a:ext uri="{FF2B5EF4-FFF2-40B4-BE49-F238E27FC236}">
                  <a16:creationId xmlns:a16="http://schemas.microsoft.com/office/drawing/2014/main" id="{86E4DBC8-BB17-499A-AE43-FE882E11C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8196" y="1008581"/>
              <a:ext cx="6927850" cy="5224462"/>
              <a:chOff x="1008" y="455"/>
              <a:chExt cx="4364" cy="3291"/>
            </a:xfrm>
          </p:grpSpPr>
          <p:grpSp>
            <p:nvGrpSpPr>
              <p:cNvPr id="180252" name="Group 28">
                <a:extLst>
                  <a:ext uri="{FF2B5EF4-FFF2-40B4-BE49-F238E27FC236}">
                    <a16:creationId xmlns:a16="http://schemas.microsoft.com/office/drawing/2014/main" id="{837C0D1C-A291-4F6B-808B-8C9773EA5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455"/>
                <a:ext cx="4364" cy="3291"/>
                <a:chOff x="1008" y="455"/>
                <a:chExt cx="4364" cy="3291"/>
              </a:xfrm>
            </p:grpSpPr>
            <p:sp>
              <p:nvSpPr>
                <p:cNvPr id="180235" name="Rectangle 11">
                  <a:extLst>
                    <a:ext uri="{FF2B5EF4-FFF2-40B4-BE49-F238E27FC236}">
                      <a16:creationId xmlns:a16="http://schemas.microsoft.com/office/drawing/2014/main" id="{C9E3F4F1-A8DD-4F9D-A7E2-8B67C2946B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455"/>
                  <a:ext cx="4364" cy="329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08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endParaRPr lang="en-US" altLang="en-US" sz="1200" dirty="0">
                    <a:solidFill>
                      <a:srgbClr val="FAFD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0236" name="Rectangle 12">
                  <a:extLst>
                    <a:ext uri="{FF2B5EF4-FFF2-40B4-BE49-F238E27FC236}">
                      <a16:creationId xmlns:a16="http://schemas.microsoft.com/office/drawing/2014/main" id="{245F52AC-F51C-4F57-B2DA-C85941C373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0" y="3284"/>
                  <a:ext cx="317" cy="13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08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180239" name="Line 15">
                  <a:extLst>
                    <a:ext uri="{FF2B5EF4-FFF2-40B4-BE49-F238E27FC236}">
                      <a16:creationId xmlns:a16="http://schemas.microsoft.com/office/drawing/2014/main" id="{22CC8ACB-6D73-4751-8C26-903FED3DCA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1" y="872"/>
                  <a:ext cx="0" cy="2563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80240" name="Line 16">
                  <a:extLst>
                    <a:ext uri="{FF2B5EF4-FFF2-40B4-BE49-F238E27FC236}">
                      <a16:creationId xmlns:a16="http://schemas.microsoft.com/office/drawing/2014/main" id="{7985C761-F0CB-4CDB-96CA-D998F9BE31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833" y="2026"/>
                  <a:ext cx="0" cy="2815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80231" name="Rectangle 7">
                  <a:extLst>
                    <a:ext uri="{FF2B5EF4-FFF2-40B4-BE49-F238E27FC236}">
                      <a16:creationId xmlns:a16="http://schemas.microsoft.com/office/drawing/2014/main" id="{350D7B08-A6C3-4DF6-BDE4-BE3FD17FA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3522"/>
                  <a:ext cx="1293" cy="12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08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>
                  <a:lvl1pPr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Symbol" panose="05050102010706020507" pitchFamily="18" charset="2"/>
                    <a:buChar char="Ó"/>
                  </a:pPr>
                  <a:r>
                    <a:rPr lang="en-GB" altLang="en-US" sz="800" b="1" dirty="0">
                      <a:solidFill>
                        <a:schemeClr val="bg1"/>
                      </a:solidFill>
                      <a:latin typeface="Arial INT" pitchFamily="34" charset="0"/>
                    </a:rPr>
                    <a:t> “Build to Last: Stanford University </a:t>
                  </a:r>
                </a:p>
              </p:txBody>
            </p:sp>
            <p:sp>
              <p:nvSpPr>
                <p:cNvPr id="180242" name="Text Box 18">
                  <a:extLst>
                    <a:ext uri="{FF2B5EF4-FFF2-40B4-BE49-F238E27FC236}">
                      <a16:creationId xmlns:a16="http://schemas.microsoft.com/office/drawing/2014/main" id="{482DA01F-9162-41E2-AC00-9A4580E1F7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9" y="3096"/>
                  <a:ext cx="328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08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GB" altLang="en-US" sz="1200" b="1" dirty="0">
                      <a:latin typeface="Arial" panose="020B0604020202020204" pitchFamily="34" charset="0"/>
                    </a:rPr>
                    <a:t>$415</a:t>
                  </a:r>
                </a:p>
              </p:txBody>
            </p:sp>
            <p:sp>
              <p:nvSpPr>
                <p:cNvPr id="180245" name="Text Box 21">
                  <a:extLst>
                    <a:ext uri="{FF2B5EF4-FFF2-40B4-BE49-F238E27FC236}">
                      <a16:creationId xmlns:a16="http://schemas.microsoft.com/office/drawing/2014/main" id="{D7F215A3-8CD0-4E9D-9AE0-292C18A821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35" y="3084"/>
                  <a:ext cx="761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08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GB" altLang="en-US" sz="1200" b="1" dirty="0">
                      <a:latin typeface="Arial" panose="020B0604020202020204" pitchFamily="34" charset="0"/>
                    </a:rPr>
                    <a:t>General Stock</a:t>
                  </a:r>
                </a:p>
              </p:txBody>
            </p:sp>
            <p:sp>
              <p:nvSpPr>
                <p:cNvPr id="180249" name="Line 25">
                  <a:extLst>
                    <a:ext uri="{FF2B5EF4-FFF2-40B4-BE49-F238E27FC236}">
                      <a16:creationId xmlns:a16="http://schemas.microsoft.com/office/drawing/2014/main" id="{7F3B398D-64AC-47A9-B46B-C9B5AFCE16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3161"/>
                  <a:ext cx="7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80248" name="Text Box 24">
                <a:extLst>
                  <a:ext uri="{FF2B5EF4-FFF2-40B4-BE49-F238E27FC236}">
                    <a16:creationId xmlns:a16="http://schemas.microsoft.com/office/drawing/2014/main" id="{17B7538E-F7C8-489B-A9FE-E9ECDFFE4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5" y="546"/>
                <a:ext cx="3606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600" b="1" dirty="0">
                    <a:latin typeface="Arial" panose="020B0604020202020204" pitchFamily="34" charset="0"/>
                  </a:rPr>
                  <a:t>Growth of share value  in 50 years for $1 invested in 1926</a:t>
                </a:r>
              </a:p>
            </p:txBody>
          </p:sp>
        </p:grpSp>
        <p:grpSp>
          <p:nvGrpSpPr>
            <p:cNvPr id="180253" name="Group 29">
              <a:extLst>
                <a:ext uri="{FF2B5EF4-FFF2-40B4-BE49-F238E27FC236}">
                  <a16:creationId xmlns:a16="http://schemas.microsoft.com/office/drawing/2014/main" id="{B66B5E37-402D-458C-B5A7-EE9E25AC6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1071" y="4531243"/>
              <a:ext cx="4483100" cy="1187450"/>
              <a:chOff x="1098" y="2674"/>
              <a:chExt cx="2824" cy="748"/>
            </a:xfrm>
          </p:grpSpPr>
          <p:sp>
            <p:nvSpPr>
              <p:cNvPr id="180237" name="Rectangle 13">
                <a:extLst>
                  <a:ext uri="{FF2B5EF4-FFF2-40B4-BE49-F238E27FC236}">
                    <a16:creationId xmlns:a16="http://schemas.microsoft.com/office/drawing/2014/main" id="{9B6E72E0-8B4E-491A-983E-4643A71CF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3062"/>
                <a:ext cx="317" cy="36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80243" name="Text Box 19">
                <a:extLst>
                  <a:ext uri="{FF2B5EF4-FFF2-40B4-BE49-F238E27FC236}">
                    <a16:creationId xmlns:a16="http://schemas.microsoft.com/office/drawing/2014/main" id="{609F134D-BC94-4E19-BFD4-8DC94D4CCF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5" y="2890"/>
                <a:ext cx="328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200" b="1" dirty="0">
                    <a:latin typeface="Arial" panose="020B0604020202020204" pitchFamily="34" charset="0"/>
                  </a:rPr>
                  <a:t>$991</a:t>
                </a:r>
              </a:p>
            </p:txBody>
          </p:sp>
          <p:sp>
            <p:nvSpPr>
              <p:cNvPr id="180246" name="Text Box 22">
                <a:extLst>
                  <a:ext uri="{FF2B5EF4-FFF2-40B4-BE49-F238E27FC236}">
                    <a16:creationId xmlns:a16="http://schemas.microsoft.com/office/drawing/2014/main" id="{EC5F79BB-29CB-4D1F-865F-DBFD622646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8" y="2674"/>
                <a:ext cx="1103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200" b="1" dirty="0">
                    <a:latin typeface="Arial" panose="020B0604020202020204" pitchFamily="34" charset="0"/>
                  </a:rPr>
                  <a:t>Comparison</a:t>
                </a:r>
              </a:p>
              <a:p>
                <a:pPr algn="ctr"/>
                <a:r>
                  <a:rPr lang="en-GB" altLang="en-US" sz="1200" b="1" dirty="0">
                    <a:latin typeface="Arial" panose="020B0604020202020204" pitchFamily="34" charset="0"/>
                  </a:rPr>
                  <a:t>Companies</a:t>
                </a:r>
              </a:p>
              <a:p>
                <a:pPr algn="ctr"/>
                <a:r>
                  <a:rPr lang="en-GB" altLang="en-US" sz="1200" b="1" dirty="0">
                    <a:latin typeface="Arial" panose="020B0604020202020204" pitchFamily="34" charset="0"/>
                  </a:rPr>
                  <a:t>(GM, Nabisco, Chase)</a:t>
                </a:r>
              </a:p>
            </p:txBody>
          </p:sp>
          <p:sp>
            <p:nvSpPr>
              <p:cNvPr id="180250" name="Line 26">
                <a:extLst>
                  <a:ext uri="{FF2B5EF4-FFF2-40B4-BE49-F238E27FC236}">
                    <a16:creationId xmlns:a16="http://schemas.microsoft.com/office/drawing/2014/main" id="{A7452038-9A01-41E1-9FD1-CB89F7D83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0" y="2967"/>
                <a:ext cx="14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80254" name="Group 30">
              <a:extLst>
                <a:ext uri="{FF2B5EF4-FFF2-40B4-BE49-F238E27FC236}">
                  <a16:creationId xmlns:a16="http://schemas.microsoft.com/office/drawing/2014/main" id="{D148666A-B4F1-438F-85B2-6BE4DA7C5E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4221" y="1765818"/>
              <a:ext cx="5978525" cy="3946525"/>
              <a:chOff x="974" y="932"/>
              <a:chExt cx="3766" cy="2486"/>
            </a:xfrm>
          </p:grpSpPr>
          <p:sp>
            <p:nvSpPr>
              <p:cNvPr id="180238" name="Rectangle 14">
                <a:extLst>
                  <a:ext uri="{FF2B5EF4-FFF2-40B4-BE49-F238E27FC236}">
                    <a16:creationId xmlns:a16="http://schemas.microsoft.com/office/drawing/2014/main" id="{7D0BCCE3-AEC9-429A-A50C-3A332DB04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278"/>
                <a:ext cx="317" cy="2140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80244" name="Text Box 20">
                <a:extLst>
                  <a:ext uri="{FF2B5EF4-FFF2-40B4-BE49-F238E27FC236}">
                    <a16:creationId xmlns:a16="http://schemas.microsoft.com/office/drawing/2014/main" id="{36637FC6-154A-44BB-BA71-1186E282A9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1148"/>
                <a:ext cx="408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200" b="1" dirty="0">
                    <a:latin typeface="Arial" panose="020B0604020202020204" pitchFamily="34" charset="0"/>
                  </a:rPr>
                  <a:t>$6,356</a:t>
                </a:r>
              </a:p>
            </p:txBody>
          </p:sp>
          <p:sp>
            <p:nvSpPr>
              <p:cNvPr id="180247" name="Text Box 23">
                <a:extLst>
                  <a:ext uri="{FF2B5EF4-FFF2-40B4-BE49-F238E27FC236}">
                    <a16:creationId xmlns:a16="http://schemas.microsoft.com/office/drawing/2014/main" id="{B98A4AE2-845E-44C4-BF29-07A3534BF4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" y="932"/>
                <a:ext cx="1506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200" b="1" dirty="0">
                    <a:latin typeface="Arial" panose="020B0604020202020204" pitchFamily="34" charset="0"/>
                  </a:rPr>
                  <a:t> 21 “Sustainable” Companies</a:t>
                </a:r>
              </a:p>
              <a:p>
                <a:pPr algn="ctr"/>
                <a:r>
                  <a:rPr lang="en-GB" altLang="en-US" sz="1200" b="1" dirty="0">
                    <a:latin typeface="Arial" panose="020B0604020202020204" pitchFamily="34" charset="0"/>
                  </a:rPr>
                  <a:t>(American Express, IBM,</a:t>
                </a:r>
              </a:p>
              <a:p>
                <a:pPr algn="ctr"/>
                <a:r>
                  <a:rPr lang="en-GB" altLang="en-US" sz="1200" b="1" dirty="0">
                    <a:latin typeface="Arial" panose="020B0604020202020204" pitchFamily="34" charset="0"/>
                  </a:rPr>
                  <a:t>Boeing, Mariott)</a:t>
                </a:r>
              </a:p>
            </p:txBody>
          </p:sp>
          <p:sp>
            <p:nvSpPr>
              <p:cNvPr id="180251" name="Line 27">
                <a:extLst>
                  <a:ext uri="{FF2B5EF4-FFF2-40B4-BE49-F238E27FC236}">
                    <a16:creationId xmlns:a16="http://schemas.microsoft.com/office/drawing/2014/main" id="{44C68B47-8763-4534-9B16-CDB3026F5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0" y="1232"/>
                <a:ext cx="2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18B378-69FD-4F35-A731-C9CE8C02FE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rbel"/>
              </a:rPr>
              <a:t>Business case for a sustainable company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42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>
            <a:extLst>
              <a:ext uri="{FF2B5EF4-FFF2-40B4-BE49-F238E27FC236}">
                <a16:creationId xmlns:a16="http://schemas.microsoft.com/office/drawing/2014/main" id="{8EF6AD46-6411-4187-AF17-C899D0258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  <a:ln/>
        </p:spPr>
        <p:txBody>
          <a:bodyPr>
            <a:noAutofit/>
          </a:bodyPr>
          <a:lstStyle/>
          <a:p>
            <a:pPr algn="ctr"/>
            <a:r>
              <a:rPr lang="en-GB" altLang="en-US" sz="2000" b="1" dirty="0">
                <a:solidFill>
                  <a:srgbClr val="FF0000"/>
                </a:solidFill>
              </a:rPr>
              <a:t>Net performance improvement in companies applying Business Sustainability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D266B1-599A-4DFC-8858-854E041766A6}"/>
              </a:ext>
            </a:extLst>
          </p:cNvPr>
          <p:cNvGrpSpPr/>
          <p:nvPr/>
        </p:nvGrpSpPr>
        <p:grpSpPr>
          <a:xfrm>
            <a:off x="403481" y="1228283"/>
            <a:ext cx="9699625" cy="4842094"/>
            <a:chOff x="206375" y="1509713"/>
            <a:chExt cx="9699625" cy="4842094"/>
          </a:xfrm>
        </p:grpSpPr>
        <p:sp>
          <p:nvSpPr>
            <p:cNvPr id="503811" name="Text Box 3">
              <a:extLst>
                <a:ext uri="{FF2B5EF4-FFF2-40B4-BE49-F238E27FC236}">
                  <a16:creationId xmlns:a16="http://schemas.microsoft.com/office/drawing/2014/main" id="{5C9A14AC-AE9E-4F02-BEB9-78D4AFDB9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75" y="5705476"/>
              <a:ext cx="96996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1000" b="0" dirty="0">
                  <a:solidFill>
                    <a:srgbClr val="FAFD00"/>
                  </a:solidFill>
                  <a:latin typeface="Arial" panose="020B0604020202020204" pitchFamily="34" charset="0"/>
                </a:rPr>
                <a:t>Definition: Companies practicing Business Sustainability are deemed to be those that have been applying strict CSR rules, focused on long-term growth and having balanced share of profits with key stakeholder groups over long-term. </a:t>
              </a:r>
            </a:p>
            <a:p>
              <a:r>
                <a:rPr lang="en-GB" altLang="en-US" sz="1000" b="0" dirty="0">
                  <a:solidFill>
                    <a:srgbClr val="FAFD00"/>
                  </a:solidFill>
                  <a:latin typeface="Arial" panose="020B0604020202020204" pitchFamily="34" charset="0"/>
                </a:rPr>
                <a:t>Source 1: Market capitalization – Sandra Waddock, Boston College 2003 (5% p.a); Source 2: Built to last: 1,600% over 50 years (about 3% p.a.); Source 3: Performance improvement: Governance Metrics International 2003</a:t>
              </a:r>
              <a:r>
                <a:rPr lang="pl-PL" altLang="en-US" sz="1000" b="0" dirty="0">
                  <a:solidFill>
                    <a:srgbClr val="FAFD00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1000" b="0" dirty="0">
                  <a:solidFill>
                    <a:srgbClr val="FAFD00"/>
                  </a:solidFill>
                  <a:latin typeface="Arial" panose="020B0604020202020204" pitchFamily="34" charset="0"/>
                </a:rPr>
                <a:t>(Corporate governance alone boosts perf. up to 20% in 3 years.    Aggregate calculation and graph by Sustensis Ltd. </a:t>
              </a:r>
              <a:endParaRPr lang="pl-PL" altLang="en-US" sz="1000" b="0" dirty="0">
                <a:solidFill>
                  <a:srgbClr val="FAFD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6C27AAB-50EC-4BB3-B6CF-C936FC451217}"/>
                </a:ext>
              </a:extLst>
            </p:cNvPr>
            <p:cNvGrpSpPr/>
            <p:nvPr/>
          </p:nvGrpSpPr>
          <p:grpSpPr>
            <a:xfrm>
              <a:off x="1022350" y="1509713"/>
              <a:ext cx="7964488" cy="4070350"/>
              <a:chOff x="1022350" y="1509713"/>
              <a:chExt cx="7964488" cy="4070350"/>
            </a:xfrm>
          </p:grpSpPr>
          <p:sp>
            <p:nvSpPr>
              <p:cNvPr id="503814" name="Rectangle 6">
                <a:extLst>
                  <a:ext uri="{FF2B5EF4-FFF2-40B4-BE49-F238E27FC236}">
                    <a16:creationId xmlns:a16="http://schemas.microsoft.com/office/drawing/2014/main" id="{862F8799-7C7F-4C0E-8D6A-70496EE4A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350" y="1509713"/>
                <a:ext cx="7964488" cy="407035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n-US" altLang="en-US" sz="2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03815" name="Rectangle 7">
                <a:extLst>
                  <a:ext uri="{FF2B5EF4-FFF2-40B4-BE49-F238E27FC236}">
                    <a16:creationId xmlns:a16="http://schemas.microsoft.com/office/drawing/2014/main" id="{E107E897-A324-4C28-BF13-67ADB612B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5650" y="1763713"/>
                <a:ext cx="4878388" cy="302577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16" name="Line 8">
                <a:extLst>
                  <a:ext uri="{FF2B5EF4-FFF2-40B4-BE49-F238E27FC236}">
                    <a16:creationId xmlns:a16="http://schemas.microsoft.com/office/drawing/2014/main" id="{FEF6C251-D14F-4347-83A4-9F493A7E5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650" y="4494213"/>
                <a:ext cx="4878388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17" name="Line 9">
                <a:extLst>
                  <a:ext uri="{FF2B5EF4-FFF2-40B4-BE49-F238E27FC236}">
                    <a16:creationId xmlns:a16="http://schemas.microsoft.com/office/drawing/2014/main" id="{88020BC6-E0A8-404D-857E-C877EBCA0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650" y="4184650"/>
                <a:ext cx="4878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18" name="Line 10">
                <a:extLst>
                  <a:ext uri="{FF2B5EF4-FFF2-40B4-BE49-F238E27FC236}">
                    <a16:creationId xmlns:a16="http://schemas.microsoft.com/office/drawing/2014/main" id="{34F7346B-50C5-410A-81AB-0DBC3FF6A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650" y="3889375"/>
                <a:ext cx="4878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19" name="Line 11">
                <a:extLst>
                  <a:ext uri="{FF2B5EF4-FFF2-40B4-BE49-F238E27FC236}">
                    <a16:creationId xmlns:a16="http://schemas.microsoft.com/office/drawing/2014/main" id="{D8EB6CAE-A8EF-47D1-A01C-2435ABA9D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650" y="3579813"/>
                <a:ext cx="4878388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20" name="Line 12">
                <a:extLst>
                  <a:ext uri="{FF2B5EF4-FFF2-40B4-BE49-F238E27FC236}">
                    <a16:creationId xmlns:a16="http://schemas.microsoft.com/office/drawing/2014/main" id="{84DAAF7C-C439-46FC-B4A3-C4998FA1B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650" y="3282950"/>
                <a:ext cx="4878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21" name="Line 13">
                <a:extLst>
                  <a:ext uri="{FF2B5EF4-FFF2-40B4-BE49-F238E27FC236}">
                    <a16:creationId xmlns:a16="http://schemas.microsoft.com/office/drawing/2014/main" id="{72A64DD9-7F7B-42EC-9F27-C73389D05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650" y="2974975"/>
                <a:ext cx="4878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22" name="Line 14">
                <a:extLst>
                  <a:ext uri="{FF2B5EF4-FFF2-40B4-BE49-F238E27FC236}">
                    <a16:creationId xmlns:a16="http://schemas.microsoft.com/office/drawing/2014/main" id="{3424E210-A194-4FE2-9B2C-7677EF75E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650" y="2678113"/>
                <a:ext cx="4878388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23" name="Line 15">
                <a:extLst>
                  <a:ext uri="{FF2B5EF4-FFF2-40B4-BE49-F238E27FC236}">
                    <a16:creationId xmlns:a16="http://schemas.microsoft.com/office/drawing/2014/main" id="{61B24533-D8D8-413C-93F5-33D2BEB32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650" y="2370138"/>
                <a:ext cx="4878388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24" name="Line 16">
                <a:extLst>
                  <a:ext uri="{FF2B5EF4-FFF2-40B4-BE49-F238E27FC236}">
                    <a16:creationId xmlns:a16="http://schemas.microsoft.com/office/drawing/2014/main" id="{0F726C73-2D6F-4588-8C8C-681E1E1BE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650" y="2073275"/>
                <a:ext cx="4878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25" name="Line 17">
                <a:extLst>
                  <a:ext uri="{FF2B5EF4-FFF2-40B4-BE49-F238E27FC236}">
                    <a16:creationId xmlns:a16="http://schemas.microsoft.com/office/drawing/2014/main" id="{1FC65E64-4AB4-4BF4-BC30-C90A2E0D7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650" y="1763713"/>
                <a:ext cx="4878388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26" name="Rectangle 18">
                <a:extLst>
                  <a:ext uri="{FF2B5EF4-FFF2-40B4-BE49-F238E27FC236}">
                    <a16:creationId xmlns:a16="http://schemas.microsoft.com/office/drawing/2014/main" id="{4434F04E-B58D-4D04-A3F6-D0BB77BA0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5650" y="1763713"/>
                <a:ext cx="4878388" cy="3025775"/>
              </a:xfrm>
              <a:prstGeom prst="rect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27" name="Line 19">
                <a:extLst>
                  <a:ext uri="{FF2B5EF4-FFF2-40B4-BE49-F238E27FC236}">
                    <a16:creationId xmlns:a16="http://schemas.microsoft.com/office/drawing/2014/main" id="{7D1CD8E4-19C3-4B04-9DFC-09ADCEAC2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650" y="1763713"/>
                <a:ext cx="1588" cy="30257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28" name="Line 20">
                <a:extLst>
                  <a:ext uri="{FF2B5EF4-FFF2-40B4-BE49-F238E27FC236}">
                    <a16:creationId xmlns:a16="http://schemas.microsoft.com/office/drawing/2014/main" id="{839EDA97-3E19-4A27-BC28-C1D132630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863" y="4789488"/>
                <a:ext cx="777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29" name="Line 21">
                <a:extLst>
                  <a:ext uri="{FF2B5EF4-FFF2-40B4-BE49-F238E27FC236}">
                    <a16:creationId xmlns:a16="http://schemas.microsoft.com/office/drawing/2014/main" id="{3A88D781-D74B-4B9B-884C-BD8306422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863" y="4494213"/>
                <a:ext cx="777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30" name="Line 22">
                <a:extLst>
                  <a:ext uri="{FF2B5EF4-FFF2-40B4-BE49-F238E27FC236}">
                    <a16:creationId xmlns:a16="http://schemas.microsoft.com/office/drawing/2014/main" id="{21E0E955-3682-44B8-9A22-5E3769C1C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863" y="4184650"/>
                <a:ext cx="77787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31" name="Line 23">
                <a:extLst>
                  <a:ext uri="{FF2B5EF4-FFF2-40B4-BE49-F238E27FC236}">
                    <a16:creationId xmlns:a16="http://schemas.microsoft.com/office/drawing/2014/main" id="{CF20DF67-ECEB-4F6D-BF52-CB94564C6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863" y="3889375"/>
                <a:ext cx="77787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32" name="Line 24">
                <a:extLst>
                  <a:ext uri="{FF2B5EF4-FFF2-40B4-BE49-F238E27FC236}">
                    <a16:creationId xmlns:a16="http://schemas.microsoft.com/office/drawing/2014/main" id="{93E59E47-C252-417F-8C8F-B1A22566E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863" y="3579813"/>
                <a:ext cx="777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33" name="Line 25">
                <a:extLst>
                  <a:ext uri="{FF2B5EF4-FFF2-40B4-BE49-F238E27FC236}">
                    <a16:creationId xmlns:a16="http://schemas.microsoft.com/office/drawing/2014/main" id="{E7983E8C-087F-4B87-BADB-DC8F56351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863" y="3282950"/>
                <a:ext cx="77787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34" name="Line 26">
                <a:extLst>
                  <a:ext uri="{FF2B5EF4-FFF2-40B4-BE49-F238E27FC236}">
                    <a16:creationId xmlns:a16="http://schemas.microsoft.com/office/drawing/2014/main" id="{A714345F-6C53-41DD-A361-0A3CB9C95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863" y="2974975"/>
                <a:ext cx="77787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35" name="Line 27">
                <a:extLst>
                  <a:ext uri="{FF2B5EF4-FFF2-40B4-BE49-F238E27FC236}">
                    <a16:creationId xmlns:a16="http://schemas.microsoft.com/office/drawing/2014/main" id="{A11F4665-749C-4B87-A267-8F9A34408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863" y="2678113"/>
                <a:ext cx="777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36" name="Line 28">
                <a:extLst>
                  <a:ext uri="{FF2B5EF4-FFF2-40B4-BE49-F238E27FC236}">
                    <a16:creationId xmlns:a16="http://schemas.microsoft.com/office/drawing/2014/main" id="{0FA68EF5-119A-4614-846D-3768F07C7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863" y="2370138"/>
                <a:ext cx="777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37" name="Line 29">
                <a:extLst>
                  <a:ext uri="{FF2B5EF4-FFF2-40B4-BE49-F238E27FC236}">
                    <a16:creationId xmlns:a16="http://schemas.microsoft.com/office/drawing/2014/main" id="{B0282C56-0931-4115-8A4E-A52999E3B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863" y="2073275"/>
                <a:ext cx="77787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38" name="Line 30">
                <a:extLst>
                  <a:ext uri="{FF2B5EF4-FFF2-40B4-BE49-F238E27FC236}">
                    <a16:creationId xmlns:a16="http://schemas.microsoft.com/office/drawing/2014/main" id="{A0407135-1BBB-4522-9E74-6B691E483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863" y="1763713"/>
                <a:ext cx="777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39" name="Line 31">
                <a:extLst>
                  <a:ext uri="{FF2B5EF4-FFF2-40B4-BE49-F238E27FC236}">
                    <a16:creationId xmlns:a16="http://schemas.microsoft.com/office/drawing/2014/main" id="{12B0B1B0-4E1D-4B3B-9DA2-745ADCE89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650" y="4789488"/>
                <a:ext cx="4878388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40" name="Line 32">
                <a:extLst>
                  <a:ext uri="{FF2B5EF4-FFF2-40B4-BE49-F238E27FC236}">
                    <a16:creationId xmlns:a16="http://schemas.microsoft.com/office/drawing/2014/main" id="{EC478763-54F4-4864-8577-2ED7116F9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5650" y="4789488"/>
                <a:ext cx="1588" cy="777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41" name="Line 33">
                <a:extLst>
                  <a:ext uri="{FF2B5EF4-FFF2-40B4-BE49-F238E27FC236}">
                    <a16:creationId xmlns:a16="http://schemas.microsoft.com/office/drawing/2014/main" id="{93AE2024-EFA1-42A6-8E95-137A0DEDA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4600" y="4789488"/>
                <a:ext cx="1588" cy="777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42" name="Line 34">
                <a:extLst>
                  <a:ext uri="{FF2B5EF4-FFF2-40B4-BE49-F238E27FC236}">
                    <a16:creationId xmlns:a16="http://schemas.microsoft.com/office/drawing/2014/main" id="{AE83D4D6-23AE-4A53-83ED-756E68A1E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3550" y="4789488"/>
                <a:ext cx="1588" cy="777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43" name="Line 35">
                <a:extLst>
                  <a:ext uri="{FF2B5EF4-FFF2-40B4-BE49-F238E27FC236}">
                    <a16:creationId xmlns:a16="http://schemas.microsoft.com/office/drawing/2014/main" id="{7DDE2B39-7B57-4778-85F2-DC8282911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2500" y="4789488"/>
                <a:ext cx="1588" cy="777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44" name="Line 36">
                <a:extLst>
                  <a:ext uri="{FF2B5EF4-FFF2-40B4-BE49-F238E27FC236}">
                    <a16:creationId xmlns:a16="http://schemas.microsoft.com/office/drawing/2014/main" id="{C169B6F8-E2E5-4277-BDE9-D43179BB4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3038" y="4789488"/>
                <a:ext cx="1587" cy="777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45" name="Line 37">
                <a:extLst>
                  <a:ext uri="{FF2B5EF4-FFF2-40B4-BE49-F238E27FC236}">
                    <a16:creationId xmlns:a16="http://schemas.microsoft.com/office/drawing/2014/main" id="{D42ACC8A-1893-4C06-99B2-8193D81A8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988" y="4789488"/>
                <a:ext cx="1587" cy="777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46" name="Line 38">
                <a:extLst>
                  <a:ext uri="{FF2B5EF4-FFF2-40B4-BE49-F238E27FC236}">
                    <a16:creationId xmlns:a16="http://schemas.microsoft.com/office/drawing/2014/main" id="{E32F8B2F-9EF9-474B-80D6-1DB975C77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8238" y="4789488"/>
                <a:ext cx="1587" cy="777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47" name="Line 39">
                <a:extLst>
                  <a:ext uri="{FF2B5EF4-FFF2-40B4-BE49-F238E27FC236}">
                    <a16:creationId xmlns:a16="http://schemas.microsoft.com/office/drawing/2014/main" id="{CDA40E25-137F-4A92-8F1C-BEC6335E4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7188" y="4789488"/>
                <a:ext cx="1587" cy="777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48" name="Line 40">
                <a:extLst>
                  <a:ext uri="{FF2B5EF4-FFF2-40B4-BE49-F238E27FC236}">
                    <a16:creationId xmlns:a16="http://schemas.microsoft.com/office/drawing/2014/main" id="{3685D040-1099-4233-B754-46D7180A9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26138" y="4789488"/>
                <a:ext cx="1587" cy="777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49" name="Line 41">
                <a:extLst>
                  <a:ext uri="{FF2B5EF4-FFF2-40B4-BE49-F238E27FC236}">
                    <a16:creationId xmlns:a16="http://schemas.microsoft.com/office/drawing/2014/main" id="{7D39510F-4B5C-4410-BD1F-149F865A7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15088" y="4789488"/>
                <a:ext cx="1587" cy="777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50" name="Line 42">
                <a:extLst>
                  <a:ext uri="{FF2B5EF4-FFF2-40B4-BE49-F238E27FC236}">
                    <a16:creationId xmlns:a16="http://schemas.microsoft.com/office/drawing/2014/main" id="{67ABB035-2952-42E6-BF95-6E45FC38D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04038" y="4789488"/>
                <a:ext cx="1587" cy="777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51" name="Freeform 43">
                <a:extLst>
                  <a:ext uri="{FF2B5EF4-FFF2-40B4-BE49-F238E27FC236}">
                    <a16:creationId xmlns:a16="http://schemas.microsoft.com/office/drawing/2014/main" id="{4A3A4F91-37A3-4D86-BDD9-6CD67B057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125" y="2073275"/>
                <a:ext cx="2433638" cy="2355850"/>
              </a:xfrm>
              <a:custGeom>
                <a:avLst/>
                <a:gdLst>
                  <a:gd name="T0" fmla="*/ 0 w 189"/>
                  <a:gd name="T1" fmla="*/ 183 h 183"/>
                  <a:gd name="T2" fmla="*/ 38 w 189"/>
                  <a:gd name="T3" fmla="*/ 150 h 183"/>
                  <a:gd name="T4" fmla="*/ 76 w 189"/>
                  <a:gd name="T5" fmla="*/ 117 h 183"/>
                  <a:gd name="T6" fmla="*/ 114 w 189"/>
                  <a:gd name="T7" fmla="*/ 79 h 183"/>
                  <a:gd name="T8" fmla="*/ 152 w 189"/>
                  <a:gd name="T9" fmla="*/ 42 h 183"/>
                  <a:gd name="T10" fmla="*/ 189 w 189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83">
                    <a:moveTo>
                      <a:pt x="0" y="183"/>
                    </a:moveTo>
                    <a:lnTo>
                      <a:pt x="38" y="150"/>
                    </a:lnTo>
                    <a:lnTo>
                      <a:pt x="76" y="117"/>
                    </a:lnTo>
                    <a:lnTo>
                      <a:pt x="114" y="79"/>
                    </a:lnTo>
                    <a:lnTo>
                      <a:pt x="152" y="42"/>
                    </a:lnTo>
                    <a:lnTo>
                      <a:pt x="189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52" name="Freeform 44">
                <a:extLst>
                  <a:ext uri="{FF2B5EF4-FFF2-40B4-BE49-F238E27FC236}">
                    <a16:creationId xmlns:a16="http://schemas.microsoft.com/office/drawing/2014/main" id="{D2A2B688-432F-44B5-9036-57B74A3B5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125" y="2730500"/>
                <a:ext cx="2433638" cy="1763713"/>
              </a:xfrm>
              <a:custGeom>
                <a:avLst/>
                <a:gdLst>
                  <a:gd name="T0" fmla="*/ 0 w 189"/>
                  <a:gd name="T1" fmla="*/ 137 h 137"/>
                  <a:gd name="T2" fmla="*/ 38 w 189"/>
                  <a:gd name="T3" fmla="*/ 113 h 137"/>
                  <a:gd name="T4" fmla="*/ 76 w 189"/>
                  <a:gd name="T5" fmla="*/ 85 h 137"/>
                  <a:gd name="T6" fmla="*/ 114 w 189"/>
                  <a:gd name="T7" fmla="*/ 61 h 137"/>
                  <a:gd name="T8" fmla="*/ 152 w 189"/>
                  <a:gd name="T9" fmla="*/ 33 h 137"/>
                  <a:gd name="T10" fmla="*/ 189 w 189"/>
                  <a:gd name="T11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37">
                    <a:moveTo>
                      <a:pt x="0" y="137"/>
                    </a:moveTo>
                    <a:lnTo>
                      <a:pt x="38" y="113"/>
                    </a:lnTo>
                    <a:lnTo>
                      <a:pt x="76" y="85"/>
                    </a:lnTo>
                    <a:lnTo>
                      <a:pt x="114" y="61"/>
                    </a:lnTo>
                    <a:lnTo>
                      <a:pt x="152" y="33"/>
                    </a:lnTo>
                    <a:lnTo>
                      <a:pt x="189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53" name="Freeform 45">
                <a:extLst>
                  <a:ext uri="{FF2B5EF4-FFF2-40B4-BE49-F238E27FC236}">
                    <a16:creationId xmlns:a16="http://schemas.microsoft.com/office/drawing/2014/main" id="{8F590397-D2C8-43AE-A212-54C41D47E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025" y="4751388"/>
                <a:ext cx="76200" cy="77787"/>
              </a:xfrm>
              <a:custGeom>
                <a:avLst/>
                <a:gdLst>
                  <a:gd name="T0" fmla="*/ 24 w 48"/>
                  <a:gd name="T1" fmla="*/ 0 h 49"/>
                  <a:gd name="T2" fmla="*/ 48 w 48"/>
                  <a:gd name="T3" fmla="*/ 24 h 49"/>
                  <a:gd name="T4" fmla="*/ 24 w 48"/>
                  <a:gd name="T5" fmla="*/ 49 h 49"/>
                  <a:gd name="T6" fmla="*/ 0 w 48"/>
                  <a:gd name="T7" fmla="*/ 24 h 49"/>
                  <a:gd name="T8" fmla="*/ 24 w 4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4" y="0"/>
                    </a:moveTo>
                    <a:lnTo>
                      <a:pt x="48" y="24"/>
                    </a:lnTo>
                    <a:lnTo>
                      <a:pt x="24" y="49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54" name="Rectangle 46">
                <a:extLst>
                  <a:ext uri="{FF2B5EF4-FFF2-40B4-BE49-F238E27FC236}">
                    <a16:creationId xmlns:a16="http://schemas.microsoft.com/office/drawing/2014/main" id="{0C58B353-4A4D-4D88-A0D7-BDD27EFF4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5" y="4365625"/>
                <a:ext cx="115888" cy="11588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55" name="Rectangle 47">
                <a:extLst>
                  <a:ext uri="{FF2B5EF4-FFF2-40B4-BE49-F238E27FC236}">
                    <a16:creationId xmlns:a16="http://schemas.microsoft.com/office/drawing/2014/main" id="{CB733C3D-5B0C-45FE-8347-1BC97E593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5575" y="3940175"/>
                <a:ext cx="115888" cy="11588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56" name="Rectangle 48">
                <a:extLst>
                  <a:ext uri="{FF2B5EF4-FFF2-40B4-BE49-F238E27FC236}">
                    <a16:creationId xmlns:a16="http://schemas.microsoft.com/office/drawing/2014/main" id="{20E4CEDF-33AA-4291-A963-B825B6935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4525" y="3514725"/>
                <a:ext cx="115888" cy="11588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57" name="Rectangle 49">
                <a:extLst>
                  <a:ext uri="{FF2B5EF4-FFF2-40B4-BE49-F238E27FC236}">
                    <a16:creationId xmlns:a16="http://schemas.microsoft.com/office/drawing/2014/main" id="{D38962D4-9344-41BC-94A4-77232A088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475" y="3025775"/>
                <a:ext cx="115888" cy="11588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58" name="Rectangle 50">
                <a:extLst>
                  <a:ext uri="{FF2B5EF4-FFF2-40B4-BE49-F238E27FC236}">
                    <a16:creationId xmlns:a16="http://schemas.microsoft.com/office/drawing/2014/main" id="{79777177-7DE2-4BCE-A7EF-AB3CBBAC8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5" y="2549525"/>
                <a:ext cx="115888" cy="11588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59" name="Rectangle 51">
                <a:extLst>
                  <a:ext uri="{FF2B5EF4-FFF2-40B4-BE49-F238E27FC236}">
                    <a16:creationId xmlns:a16="http://schemas.microsoft.com/office/drawing/2014/main" id="{C96CB63E-EDD3-4763-A94E-F49DC7660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8675" y="2009775"/>
                <a:ext cx="115888" cy="11588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60" name="Oval 52">
                <a:extLst>
                  <a:ext uri="{FF2B5EF4-FFF2-40B4-BE49-F238E27FC236}">
                    <a16:creationId xmlns:a16="http://schemas.microsoft.com/office/drawing/2014/main" id="{5A88A749-E152-4D10-A236-60AD9D711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338" y="4416425"/>
                <a:ext cx="142875" cy="1412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61" name="Oval 53">
                <a:extLst>
                  <a:ext uri="{FF2B5EF4-FFF2-40B4-BE49-F238E27FC236}">
                    <a16:creationId xmlns:a16="http://schemas.microsoft.com/office/drawing/2014/main" id="{F391A5C4-D7AC-4342-917F-E61B18444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875" y="4108450"/>
                <a:ext cx="141288" cy="1412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62" name="Oval 54">
                <a:extLst>
                  <a:ext uri="{FF2B5EF4-FFF2-40B4-BE49-F238E27FC236}">
                    <a16:creationId xmlns:a16="http://schemas.microsoft.com/office/drawing/2014/main" id="{A1339010-2AC4-4D65-8D14-9E490A7FF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1825" y="3746500"/>
                <a:ext cx="141288" cy="14287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63" name="Oval 55">
                <a:extLst>
                  <a:ext uri="{FF2B5EF4-FFF2-40B4-BE49-F238E27FC236}">
                    <a16:creationId xmlns:a16="http://schemas.microsoft.com/office/drawing/2014/main" id="{B1737217-003E-4794-904D-6A6FF7B42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0775" y="3438525"/>
                <a:ext cx="141288" cy="1412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64" name="Oval 56">
                <a:extLst>
                  <a:ext uri="{FF2B5EF4-FFF2-40B4-BE49-F238E27FC236}">
                    <a16:creationId xmlns:a16="http://schemas.microsoft.com/office/drawing/2014/main" id="{5565AB35-F388-4C96-8F7D-030AB85D6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78163"/>
                <a:ext cx="141288" cy="14128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65" name="Oval 57">
                <a:extLst>
                  <a:ext uri="{FF2B5EF4-FFF2-40B4-BE49-F238E27FC236}">
                    <a16:creationId xmlns:a16="http://schemas.microsoft.com/office/drawing/2014/main" id="{596AB32F-D88A-40C8-8145-C7CE7DB79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5975" y="2652713"/>
                <a:ext cx="141288" cy="14128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67" name="Rectangle 59">
                <a:extLst>
                  <a:ext uri="{FF2B5EF4-FFF2-40B4-BE49-F238E27FC236}">
                    <a16:creationId xmlns:a16="http://schemas.microsoft.com/office/drawing/2014/main" id="{5D73AD17-0052-42A9-8103-9F6817733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4648200"/>
                <a:ext cx="134937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68" name="Rectangle 60">
                <a:extLst>
                  <a:ext uri="{FF2B5EF4-FFF2-40B4-BE49-F238E27FC236}">
                    <a16:creationId xmlns:a16="http://schemas.microsoft.com/office/drawing/2014/main" id="{7C2783E9-05C5-44C8-BF35-E5A9D270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4352925"/>
                <a:ext cx="134937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69" name="Rectangle 61">
                <a:extLst>
                  <a:ext uri="{FF2B5EF4-FFF2-40B4-BE49-F238E27FC236}">
                    <a16:creationId xmlns:a16="http://schemas.microsoft.com/office/drawing/2014/main" id="{AEAFB5AD-AF42-4573-8FBB-F1BFA69D0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400" y="4043363"/>
                <a:ext cx="2698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70" name="Rectangle 62">
                <a:extLst>
                  <a:ext uri="{FF2B5EF4-FFF2-40B4-BE49-F238E27FC236}">
                    <a16:creationId xmlns:a16="http://schemas.microsoft.com/office/drawing/2014/main" id="{DE6ABB82-EDA5-4E74-AD14-3D62E5751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400" y="3746500"/>
                <a:ext cx="2698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71" name="Rectangle 63">
                <a:extLst>
                  <a:ext uri="{FF2B5EF4-FFF2-40B4-BE49-F238E27FC236}">
                    <a16:creationId xmlns:a16="http://schemas.microsoft.com/office/drawing/2014/main" id="{45F532E3-019D-475A-98B8-330BD5AB5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400" y="3438525"/>
                <a:ext cx="2698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72" name="Rectangle 64">
                <a:extLst>
                  <a:ext uri="{FF2B5EF4-FFF2-40B4-BE49-F238E27FC236}">
                    <a16:creationId xmlns:a16="http://schemas.microsoft.com/office/drawing/2014/main" id="{A4289545-6193-42A9-9963-3F42EA705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400" y="3141663"/>
                <a:ext cx="2698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25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73" name="Rectangle 65">
                <a:extLst>
                  <a:ext uri="{FF2B5EF4-FFF2-40B4-BE49-F238E27FC236}">
                    <a16:creationId xmlns:a16="http://schemas.microsoft.com/office/drawing/2014/main" id="{E3DF7F3A-5765-4C4F-8C55-0E0B5C338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400" y="2833688"/>
                <a:ext cx="2698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30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74" name="Rectangle 66">
                <a:extLst>
                  <a:ext uri="{FF2B5EF4-FFF2-40B4-BE49-F238E27FC236}">
                    <a16:creationId xmlns:a16="http://schemas.microsoft.com/office/drawing/2014/main" id="{76BF4D87-D531-484E-9845-48EDB6021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400" y="2536825"/>
                <a:ext cx="2698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35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75" name="Rectangle 67">
                <a:extLst>
                  <a:ext uri="{FF2B5EF4-FFF2-40B4-BE49-F238E27FC236}">
                    <a16:creationId xmlns:a16="http://schemas.microsoft.com/office/drawing/2014/main" id="{0317F064-69B9-4BEB-95AA-41097C17F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400" y="2227263"/>
                <a:ext cx="2698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40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76" name="Rectangle 68">
                <a:extLst>
                  <a:ext uri="{FF2B5EF4-FFF2-40B4-BE49-F238E27FC236}">
                    <a16:creationId xmlns:a16="http://schemas.microsoft.com/office/drawing/2014/main" id="{5C3761AE-9852-476F-AADB-98A7B27AF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400" y="1931988"/>
                <a:ext cx="2698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45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77" name="Rectangle 69">
                <a:extLst>
                  <a:ext uri="{FF2B5EF4-FFF2-40B4-BE49-F238E27FC236}">
                    <a16:creationId xmlns:a16="http://schemas.microsoft.com/office/drawing/2014/main" id="{C564B1A1-A41C-408D-85A2-49AF34B66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400" y="1622425"/>
                <a:ext cx="2698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50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78" name="Rectangle 70">
                <a:extLst>
                  <a:ext uri="{FF2B5EF4-FFF2-40B4-BE49-F238E27FC236}">
                    <a16:creationId xmlns:a16="http://schemas.microsoft.com/office/drawing/2014/main" id="{EA74A81E-44B2-4686-B2B9-D5D1089AA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5" y="5008563"/>
                <a:ext cx="134938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79" name="Rectangle 71">
                <a:extLst>
                  <a:ext uri="{FF2B5EF4-FFF2-40B4-BE49-F238E27FC236}">
                    <a16:creationId xmlns:a16="http://schemas.microsoft.com/office/drawing/2014/main" id="{E23B0CAF-F0AB-4EA0-B6DE-260ACC4D7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5575" y="5008563"/>
                <a:ext cx="134938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80" name="Rectangle 72">
                <a:extLst>
                  <a:ext uri="{FF2B5EF4-FFF2-40B4-BE49-F238E27FC236}">
                    <a16:creationId xmlns:a16="http://schemas.microsoft.com/office/drawing/2014/main" id="{DF470B4F-D2ED-41D4-B481-35E569EAC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4525" y="5008563"/>
                <a:ext cx="134938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81" name="Rectangle 73">
                <a:extLst>
                  <a:ext uri="{FF2B5EF4-FFF2-40B4-BE49-F238E27FC236}">
                    <a16:creationId xmlns:a16="http://schemas.microsoft.com/office/drawing/2014/main" id="{DBA25D3B-6EA7-4D60-B40E-9220D9D46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475" y="5008563"/>
                <a:ext cx="134938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82" name="Rectangle 74">
                <a:extLst>
                  <a:ext uri="{FF2B5EF4-FFF2-40B4-BE49-F238E27FC236}">
                    <a16:creationId xmlns:a16="http://schemas.microsoft.com/office/drawing/2014/main" id="{068CCE67-3A6D-4E85-9774-5E93C7172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5" y="5008563"/>
                <a:ext cx="134938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83" name="Rectangle 75">
                <a:extLst>
                  <a:ext uri="{FF2B5EF4-FFF2-40B4-BE49-F238E27FC236}">
                    <a16:creationId xmlns:a16="http://schemas.microsoft.com/office/drawing/2014/main" id="{243DAD07-E4F1-40D9-B6F1-2F4D64E9D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8675" y="5008563"/>
                <a:ext cx="134938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84" name="Rectangle 76">
                <a:extLst>
                  <a:ext uri="{FF2B5EF4-FFF2-40B4-BE49-F238E27FC236}">
                    <a16:creationId xmlns:a16="http://schemas.microsoft.com/office/drawing/2014/main" id="{F646D8B4-2DA8-4092-84E4-8A06FF0CF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7625" y="5008563"/>
                <a:ext cx="134938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85" name="Rectangle 77">
                <a:extLst>
                  <a:ext uri="{FF2B5EF4-FFF2-40B4-BE49-F238E27FC236}">
                    <a16:creationId xmlns:a16="http://schemas.microsoft.com/office/drawing/2014/main" id="{D2C67C83-533E-432D-BAF3-392171E8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575" y="5008563"/>
                <a:ext cx="134938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86" name="Rectangle 78">
                <a:extLst>
                  <a:ext uri="{FF2B5EF4-FFF2-40B4-BE49-F238E27FC236}">
                    <a16:creationId xmlns:a16="http://schemas.microsoft.com/office/drawing/2014/main" id="{38EC234D-2BFC-43D5-A539-AC4FB8D85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7113" y="5008563"/>
                <a:ext cx="134937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87" name="Rectangle 79">
                <a:extLst>
                  <a:ext uri="{FF2B5EF4-FFF2-40B4-BE49-F238E27FC236}">
                    <a16:creationId xmlns:a16="http://schemas.microsoft.com/office/drawing/2014/main" id="{28AC6334-EFBA-4BCC-ACEC-B84C5F016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8275" y="5008563"/>
                <a:ext cx="2698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88" name="Rectangle 80">
                <a:extLst>
                  <a:ext uri="{FF2B5EF4-FFF2-40B4-BE49-F238E27FC236}">
                    <a16:creationId xmlns:a16="http://schemas.microsoft.com/office/drawing/2014/main" id="{9B398F67-A193-4D11-9787-9471333A6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638" y="5253038"/>
                <a:ext cx="651781" cy="263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Years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89" name="Rectangle 81">
                <a:extLst>
                  <a:ext uri="{FF2B5EF4-FFF2-40B4-BE49-F238E27FC236}">
                    <a16:creationId xmlns:a16="http://schemas.microsoft.com/office/drawing/2014/main" id="{6C582BE8-D483-46B1-BDCC-8CC3F2115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831485" y="3156933"/>
                <a:ext cx="896079" cy="263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9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Percent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90" name="Rectangle 82">
                <a:extLst>
                  <a:ext uri="{FF2B5EF4-FFF2-40B4-BE49-F238E27FC236}">
                    <a16:creationId xmlns:a16="http://schemas.microsoft.com/office/drawing/2014/main" id="{DDABE391-1590-4819-BC0D-F687AA070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9613" y="2976563"/>
                <a:ext cx="1724025" cy="101600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91" name="Line 83">
                <a:extLst>
                  <a:ext uri="{FF2B5EF4-FFF2-40B4-BE49-F238E27FC236}">
                    <a16:creationId xmlns:a16="http://schemas.microsoft.com/office/drawing/2014/main" id="{CEEE07E5-2099-402A-9567-5D37685F3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5500" y="3244850"/>
                <a:ext cx="360363" cy="15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92" name="Rectangle 84">
                <a:extLst>
                  <a:ext uri="{FF2B5EF4-FFF2-40B4-BE49-F238E27FC236}">
                    <a16:creationId xmlns:a16="http://schemas.microsoft.com/office/drawing/2014/main" id="{FAC8856F-5F6F-4362-B288-C54D1548D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4088" y="3194050"/>
                <a:ext cx="90487" cy="8890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93" name="Rectangle 85">
                <a:extLst>
                  <a:ext uri="{FF2B5EF4-FFF2-40B4-BE49-F238E27FC236}">
                    <a16:creationId xmlns:a16="http://schemas.microsoft.com/office/drawing/2014/main" id="{BBE461A7-C2CB-42C2-BDEF-0A0CE753D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3963" y="3141663"/>
                <a:ext cx="947737" cy="179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3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Performance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94" name="Rectangle 86">
                <a:extLst>
                  <a:ext uri="{FF2B5EF4-FFF2-40B4-BE49-F238E27FC236}">
                    <a16:creationId xmlns:a16="http://schemas.microsoft.com/office/drawing/2014/main" id="{4E215D5A-5016-4BD9-9153-718F2A140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3963" y="3348038"/>
                <a:ext cx="1158875" cy="179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3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Improvement %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95" name="Line 87">
                <a:extLst>
                  <a:ext uri="{FF2B5EF4-FFF2-40B4-BE49-F238E27FC236}">
                    <a16:creationId xmlns:a16="http://schemas.microsoft.com/office/drawing/2014/main" id="{47EE3049-E03E-4D41-BE9A-1F429B8F9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5500" y="3644900"/>
                <a:ext cx="360363" cy="158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96" name="Oval 88">
                <a:extLst>
                  <a:ext uri="{FF2B5EF4-FFF2-40B4-BE49-F238E27FC236}">
                    <a16:creationId xmlns:a16="http://schemas.microsoft.com/office/drawing/2014/main" id="{AB57A15B-02D3-4F74-AE03-DB76D3A17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4088" y="3592513"/>
                <a:ext cx="90487" cy="9048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897" name="Rectangle 89">
                <a:extLst>
                  <a:ext uri="{FF2B5EF4-FFF2-40B4-BE49-F238E27FC236}">
                    <a16:creationId xmlns:a16="http://schemas.microsoft.com/office/drawing/2014/main" id="{E2428EAC-C791-4D66-8321-8F376BCFA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3963" y="3541713"/>
                <a:ext cx="506412" cy="179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3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Market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98" name="Rectangle 90">
                <a:extLst>
                  <a:ext uri="{FF2B5EF4-FFF2-40B4-BE49-F238E27FC236}">
                    <a16:creationId xmlns:a16="http://schemas.microsoft.com/office/drawing/2014/main" id="{A1A0575A-706A-49B7-9D7F-D88DD3B17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3963" y="3746500"/>
                <a:ext cx="1001877" cy="180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3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Capitalization</a:t>
                </a:r>
                <a:endParaRPr lang="pl-PL" altLang="en-US" sz="1200" b="0" dirty="0">
                  <a:solidFill>
                    <a:srgbClr val="FAFD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899" name="Rectangle 91">
                <a:extLst>
                  <a:ext uri="{FF2B5EF4-FFF2-40B4-BE49-F238E27FC236}">
                    <a16:creationId xmlns:a16="http://schemas.microsoft.com/office/drawing/2014/main" id="{9980F5E1-4E9C-4B45-BB75-3BB29CF22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7400" y="5257800"/>
                <a:ext cx="1727200" cy="201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©"/>
                </a:pPr>
                <a:r>
                  <a:rPr lang="en-GB" altLang="en-US" sz="800" dirty="0"/>
                  <a:t> </a:t>
                </a:r>
                <a:r>
                  <a:rPr lang="en-GB" altLang="en-US" sz="800" i="1" dirty="0"/>
                  <a:t>1996-2009 Sustensis Ltd, London</a:t>
                </a:r>
                <a:endParaRPr lang="en-GB" altLang="en-US" sz="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2334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F42DE55F-C11A-499D-9953-334524890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 dirty="0"/>
              <a:t>Examples of sustainable business</a:t>
            </a:r>
          </a:p>
        </p:txBody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1D3B9F33-A43F-45C2-AB11-C5DB3539D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0638" y="809625"/>
            <a:ext cx="9739313" cy="6048375"/>
          </a:xfrm>
          <a:noFill/>
          <a:ln/>
        </p:spPr>
        <p:txBody>
          <a:bodyPr/>
          <a:lstStyle/>
          <a:p>
            <a:pPr marL="285750" indent="-285750">
              <a:spcAft>
                <a:spcPct val="70000"/>
              </a:spcAft>
            </a:pPr>
            <a:r>
              <a:rPr lang="en-US" altLang="en-US" sz="1900" dirty="0"/>
              <a:t>The share value of the USA companies that were “vision-led” and investing for long-term sustainable development outperformed in a 50-year period the general stock companies 16 times </a:t>
            </a:r>
            <a:r>
              <a:rPr lang="en-US" altLang="en-US" sz="1900" i="1" dirty="0"/>
              <a:t>(Source: Stanford University –Build to Last Report) </a:t>
            </a:r>
          </a:p>
          <a:p>
            <a:pPr marL="285750" indent="-285750">
              <a:spcAft>
                <a:spcPct val="70000"/>
              </a:spcAft>
            </a:pPr>
            <a:r>
              <a:rPr lang="en-GB" altLang="en-US" sz="1900" dirty="0"/>
              <a:t>Dow Jones Sustainability Global Index  outperformed Dow Jones Global Index between 1993-2000 by 44% </a:t>
            </a:r>
            <a:r>
              <a:rPr lang="en-GB" altLang="en-US" sz="1900" i="1" dirty="0"/>
              <a:t>(source: Swiss Asset Management 2001 and  </a:t>
            </a:r>
            <a:r>
              <a:rPr lang="en-GB" altLang="en-US" sz="1900" i="1" dirty="0" err="1"/>
              <a:t>P.Cerin</a:t>
            </a:r>
            <a:r>
              <a:rPr lang="en-GB" altLang="en-US" sz="1900" i="1" dirty="0"/>
              <a:t> &amp; P. </a:t>
            </a:r>
            <a:r>
              <a:rPr lang="en-GB" altLang="en-US" sz="1900" i="1" dirty="0" err="1"/>
              <a:t>Dobers</a:t>
            </a:r>
            <a:r>
              <a:rPr lang="en-GB" altLang="en-US" sz="1900" i="1" dirty="0"/>
              <a:t> – Eco-Management 2001)</a:t>
            </a:r>
          </a:p>
          <a:p>
            <a:pPr marL="285750" indent="-285750">
              <a:spcAft>
                <a:spcPct val="70000"/>
              </a:spcAft>
            </a:pPr>
            <a:r>
              <a:rPr lang="en-GB" altLang="en-US" sz="1900" dirty="0"/>
              <a:t>Every 8</a:t>
            </a:r>
            <a:r>
              <a:rPr lang="en-GB" altLang="en-US" sz="1900" baseline="30000" dirty="0"/>
              <a:t>th</a:t>
            </a:r>
            <a:r>
              <a:rPr lang="en-GB" altLang="en-US" sz="1900" dirty="0"/>
              <a:t> dollar in the USA is invested in CSD-style assets (about $2.2 trillion in 1999 - 13% of the market) </a:t>
            </a:r>
            <a:r>
              <a:rPr lang="en-GB" altLang="en-US" sz="1900" i="1" dirty="0"/>
              <a:t>(source: Social Style Investment Forum 2000)</a:t>
            </a:r>
            <a:endParaRPr lang="en-GB" altLang="en-US" sz="1900" dirty="0"/>
          </a:p>
          <a:p>
            <a:pPr marL="285750" indent="-285750">
              <a:spcAft>
                <a:spcPct val="70000"/>
              </a:spcAft>
            </a:pPr>
            <a:r>
              <a:rPr lang="en-GB" altLang="en-US" sz="1900" dirty="0"/>
              <a:t>Visionary, sustainable companies can have a premium of over 5% over non-visionary companies on the share price alone</a:t>
            </a:r>
            <a:r>
              <a:rPr lang="pl-PL" altLang="en-US" sz="1900" dirty="0"/>
              <a:t> </a:t>
            </a:r>
            <a:r>
              <a:rPr lang="en-GB" altLang="en-US" sz="1900" i="1" dirty="0"/>
              <a:t>(prof. Sandra </a:t>
            </a:r>
            <a:r>
              <a:rPr lang="en-GB" altLang="en-US" sz="1900" i="1" dirty="0" err="1"/>
              <a:t>Waddock</a:t>
            </a:r>
            <a:r>
              <a:rPr lang="en-GB" altLang="en-US" sz="1900" i="1" dirty="0"/>
              <a:t> Boston Univ. 2001) </a:t>
            </a:r>
            <a:r>
              <a:rPr lang="pl-PL" altLang="en-US" sz="1900" i="1" dirty="0"/>
              <a:t> </a:t>
            </a:r>
            <a:endParaRPr lang="en-GB" altLang="en-US" sz="1900" i="1" dirty="0"/>
          </a:p>
          <a:p>
            <a:pPr marL="285750" indent="-285750">
              <a:spcAft>
                <a:spcPct val="70000"/>
              </a:spcAft>
            </a:pPr>
            <a:r>
              <a:rPr lang="en-GB" altLang="en-US" sz="1900" dirty="0"/>
              <a:t>Good corporate governance, key element of sustainable growth, can on its own significantly boost performance (20% faster growth in best European companies over 3 years </a:t>
            </a:r>
            <a:r>
              <a:rPr lang="en-GB" altLang="en-US" sz="1900" i="1" dirty="0"/>
              <a:t>(source: Governance Metrics International 2003) </a:t>
            </a:r>
            <a:endParaRPr lang="en-GB" altLang="en-US" sz="1900" dirty="0"/>
          </a:p>
          <a:p>
            <a:pPr marL="285750" indent="-285750">
              <a:spcAft>
                <a:spcPct val="70000"/>
              </a:spcAft>
            </a:pPr>
            <a:r>
              <a:rPr lang="en-GB" altLang="en-US" sz="1900" dirty="0"/>
              <a:t>Growth in CSD-style investment is about 40% per annum (16% for other stock) </a:t>
            </a:r>
            <a:r>
              <a:rPr lang="en-GB" altLang="en-US" sz="1900" i="1" dirty="0"/>
              <a:t>(source: Social Style Investment Forum 2000)</a:t>
            </a:r>
            <a:r>
              <a:rPr lang="en-GB" alt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1199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>
            <a:extLst>
              <a:ext uri="{FF2B5EF4-FFF2-40B4-BE49-F238E27FC236}">
                <a16:creationId xmlns:a16="http://schemas.microsoft.com/office/drawing/2014/main" id="{2D1D75B6-6ED6-4341-8D40-5F3287D9D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 dirty="0"/>
              <a:t>Further examples of sustainable business</a:t>
            </a:r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FF2E93D3-7852-4594-BC8C-C29E01E3E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0638" y="1254273"/>
            <a:ext cx="9926638" cy="5940425"/>
          </a:xfrm>
          <a:noFill/>
          <a:ln/>
        </p:spPr>
        <p:txBody>
          <a:bodyPr/>
          <a:lstStyle/>
          <a:p>
            <a:pPr marL="285750" indent="-285750">
              <a:spcAft>
                <a:spcPct val="70000"/>
              </a:spcAft>
            </a:pPr>
            <a:r>
              <a:rPr lang="en-GB" altLang="en-US" sz="2000" dirty="0"/>
              <a:t>In 2000 there were 226 SBS funds worldwide of which 81 (40%) in USA, 47 in UK, 20%), 26 in Sweden and 22 in Canada </a:t>
            </a:r>
            <a:r>
              <a:rPr lang="en-GB" altLang="en-US" sz="1400" i="1" dirty="0"/>
              <a:t>(source: University of </a:t>
            </a:r>
            <a:r>
              <a:rPr lang="en-GB" altLang="en-US" sz="1400" i="1" dirty="0" err="1"/>
              <a:t>Lunenberg</a:t>
            </a:r>
            <a:r>
              <a:rPr lang="en-GB" altLang="en-US" sz="1400" i="1" dirty="0"/>
              <a:t> 2000)</a:t>
            </a:r>
            <a:endParaRPr lang="en-GB" altLang="en-US" sz="1400" dirty="0"/>
          </a:p>
          <a:p>
            <a:pPr marL="285750" indent="-285750">
              <a:spcAft>
                <a:spcPct val="70000"/>
              </a:spcAft>
            </a:pPr>
            <a:r>
              <a:rPr lang="en-GB" altLang="en-US" sz="2000" dirty="0"/>
              <a:t>The growth rate in investment in the USA into CSR/CSD funds was 1.5 times faster than in general stock </a:t>
            </a:r>
            <a:r>
              <a:rPr lang="en-GB" altLang="en-US" sz="1400" i="1" dirty="0"/>
              <a:t>(source: Nelson Directory of Investment Management 2001)</a:t>
            </a:r>
          </a:p>
          <a:p>
            <a:pPr marL="285750" indent="-285750">
              <a:spcAft>
                <a:spcPct val="70000"/>
              </a:spcAft>
              <a:buFont typeface="Wingdings" panose="05000000000000000000" pitchFamily="2" charset="2"/>
              <a:buChar char="q"/>
            </a:pPr>
            <a:r>
              <a:rPr lang="en-GB" altLang="en-US" sz="2000" dirty="0"/>
              <a:t>Investments in socially screened mutual funds fell during the first nine months of 2001 by only 54%, (94% the rest of the market) </a:t>
            </a:r>
            <a:r>
              <a:rPr lang="en-GB" altLang="en-US" sz="1800" i="1" dirty="0">
                <a:ea typeface="MS Mincho" panose="02020609040205080304" pitchFamily="49" charset="-128"/>
              </a:rPr>
              <a:t>(</a:t>
            </a:r>
            <a:r>
              <a:rPr lang="en-GB" altLang="en-US" sz="1200" i="1" dirty="0">
                <a:ea typeface="MS Mincho" panose="02020609040205080304" pitchFamily="49" charset="-128"/>
              </a:rPr>
              <a:t>source: </a:t>
            </a:r>
            <a:r>
              <a:rPr lang="en-GB" altLang="en-US" sz="1200" i="1" dirty="0"/>
              <a:t>Social Investment Forum Foundation and Social Investment Forum, 2002)</a:t>
            </a:r>
            <a:r>
              <a:rPr lang="en-GB" altLang="en-US" sz="1800" i="1" dirty="0">
                <a:ea typeface="MS Mincho" panose="02020609040205080304" pitchFamily="49" charset="-128"/>
              </a:rPr>
              <a:t> </a:t>
            </a:r>
            <a:endParaRPr lang="en-GB" altLang="en-US" sz="1800" dirty="0"/>
          </a:p>
          <a:p>
            <a:pPr marL="285750" indent="-285750">
              <a:spcAft>
                <a:spcPct val="70000"/>
              </a:spcAft>
            </a:pPr>
            <a:r>
              <a:rPr lang="en-GB" altLang="en-US" sz="2000" dirty="0"/>
              <a:t>Ethical behaviour/reputation, one of key factors of sustainability, may be a major intangible company asset (e.g. about 96% of Coca Cola market capitalization are "intangibles", of which a major part is derived from that company’s reputation) </a:t>
            </a:r>
            <a:r>
              <a:rPr lang="en-GB" altLang="en-US" sz="1200" i="1" dirty="0"/>
              <a:t>(source: RSA Journal Apr 2003)</a:t>
            </a:r>
          </a:p>
        </p:txBody>
      </p:sp>
    </p:spTree>
    <p:extLst>
      <p:ext uri="{BB962C8B-B14F-4D97-AF65-F5344CB8AC3E}">
        <p14:creationId xmlns:p14="http://schemas.microsoft.com/office/powerpoint/2010/main" val="3458965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>
            <a:extLst>
              <a:ext uri="{FF2B5EF4-FFF2-40B4-BE49-F238E27FC236}">
                <a16:creationId xmlns:a16="http://schemas.microsoft.com/office/drawing/2014/main" id="{8992B97C-46EF-42D2-97C8-C6643FE74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 dirty="0"/>
              <a:t>Shareholders and stakeholders – what’s the difference?</a:t>
            </a:r>
            <a:endParaRPr lang="en-GB" altLang="en-US" sz="3200" dirty="0"/>
          </a:p>
        </p:txBody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A540E53A-4033-4244-BDD7-D72CD912A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0638" y="896938"/>
            <a:ext cx="9926638" cy="4983162"/>
          </a:xfrm>
          <a:noFill/>
          <a:ln/>
        </p:spPr>
        <p:txBody>
          <a:bodyPr/>
          <a:lstStyle/>
          <a:p>
            <a:pPr marL="285750" indent="-285750">
              <a:spcAft>
                <a:spcPct val="70000"/>
              </a:spcAft>
            </a:pPr>
            <a:r>
              <a:rPr lang="en-GB" altLang="en-US" sz="2000" dirty="0"/>
              <a:t>Shareholders  hold shares, not assets – a subset of stakeholders</a:t>
            </a:r>
            <a:endParaRPr lang="pl-PL" altLang="en-US" sz="2000" dirty="0"/>
          </a:p>
          <a:p>
            <a:pPr marL="285750" indent="-285750">
              <a:spcAft>
                <a:spcPct val="70000"/>
              </a:spcAft>
            </a:pPr>
            <a:r>
              <a:rPr lang="en-GB" altLang="en-US" sz="2000" dirty="0"/>
              <a:t>Why are shareholders so privileged?</a:t>
            </a:r>
          </a:p>
          <a:p>
            <a:pPr marL="685800" lvl="1">
              <a:spcAft>
                <a:spcPct val="70000"/>
              </a:spcAft>
            </a:pPr>
            <a:r>
              <a:rPr lang="en-GB" altLang="en-US" sz="1000" dirty="0"/>
              <a:t>Historically – lack of free capital </a:t>
            </a:r>
          </a:p>
          <a:p>
            <a:pPr marL="685800" lvl="1">
              <a:spcAft>
                <a:spcPct val="70000"/>
              </a:spcAft>
            </a:pPr>
            <a:r>
              <a:rPr lang="en-GB" altLang="en-US" sz="1000" dirty="0"/>
              <a:t>Today – abundance of capital – human capital or scarce resources make more difference to success than cheaper capital</a:t>
            </a:r>
          </a:p>
          <a:p>
            <a:pPr marL="285750" indent="-285750">
              <a:spcAft>
                <a:spcPct val="70000"/>
              </a:spcAft>
            </a:pPr>
            <a:r>
              <a:rPr lang="en-GB" altLang="en-US" sz="2000" dirty="0"/>
              <a:t>Shareholders/investors have less trust in the management of their capital because they have less control – SE instead of private capital</a:t>
            </a:r>
          </a:p>
          <a:p>
            <a:pPr marL="285750" indent="-285750">
              <a:spcAft>
                <a:spcPct val="70000"/>
              </a:spcAft>
            </a:pPr>
            <a:r>
              <a:rPr lang="en-GB" altLang="en-US" sz="2000" dirty="0"/>
              <a:t>Long-term, stakeholder economies generate better value: e.g. France’s GDP (4</a:t>
            </a:r>
            <a:r>
              <a:rPr lang="en-GB" altLang="en-US" sz="2000" baseline="30000" dirty="0"/>
              <a:t>th</a:t>
            </a:r>
            <a:r>
              <a:rPr lang="en-GB" altLang="en-US" sz="2000" dirty="0"/>
              <a:t>) productivity in 1995 only 2% lower than USA (3</a:t>
            </a:r>
            <a:r>
              <a:rPr lang="en-GB" altLang="en-US" sz="2000" baseline="30000" dirty="0"/>
              <a:t>rd</a:t>
            </a:r>
            <a:r>
              <a:rPr lang="en-GB" altLang="en-US" sz="2000" dirty="0"/>
              <a:t>), but wages/employee 10% higher, shortest working week, longest holidays (Belgium – 1</a:t>
            </a:r>
            <a:r>
              <a:rPr lang="en-GB" altLang="en-US" sz="2000" baseline="30000" dirty="0"/>
              <a:t>st</a:t>
            </a:r>
            <a:r>
              <a:rPr lang="en-GB" altLang="en-US" sz="2000" dirty="0"/>
              <a:t> Italy 2</a:t>
            </a:r>
            <a:r>
              <a:rPr lang="en-GB" altLang="en-US" sz="2000" baseline="30000" dirty="0"/>
              <a:t>nd</a:t>
            </a:r>
            <a:r>
              <a:rPr lang="en-GB" altLang="en-US" sz="2000" dirty="0"/>
              <a:t>) </a:t>
            </a:r>
            <a:r>
              <a:rPr lang="en-GB" altLang="en-US" sz="1000" i="1" dirty="0"/>
              <a:t>(World Competitiveness Report.1996)</a:t>
            </a:r>
            <a:r>
              <a:rPr lang="pl-PL" altLang="en-US" sz="2000" dirty="0"/>
              <a:t> </a:t>
            </a:r>
            <a:endParaRPr lang="en-GB" altLang="en-US" sz="2000" dirty="0"/>
          </a:p>
          <a:p>
            <a:pPr marL="285750" indent="-285750">
              <a:spcAft>
                <a:spcPct val="70000"/>
              </a:spcAft>
            </a:pPr>
            <a:r>
              <a:rPr lang="en-GB" altLang="en-US" sz="2000" dirty="0"/>
              <a:t>Stakeholder focused companies generate between 3-5% higher market value per annum and about 4% higher performance. Shareholders/investors also get better return in those companies than in short-term based enterprises  </a:t>
            </a:r>
            <a:endParaRPr lang="pl-PL" altLang="en-US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795A4DD-155F-43B7-A8AA-4F4B07A1065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50031"/>
            <a:ext cx="9843516" cy="5840523"/>
          </a:xfrm>
          <a:prstGeom prst="rect">
            <a:avLst/>
          </a:prstGeom>
        </p:spPr>
        <p:txBody>
          <a:bodyPr vert="horz" wrap="square" lIns="107153" tIns="53569" rIns="107153" bIns="53569" rtlCol="0" anchor="b" anchorCtr="0">
            <a:spAutoFit/>
          </a:bodyPr>
          <a:lstStyle>
            <a:lvl1pPr algn="l" defTabSz="1071523" rtl="0" eaLnBrk="1" latinLnBrk="0" hangingPunct="1">
              <a:spcBef>
                <a:spcPts val="469"/>
              </a:spcBef>
              <a:buNone/>
              <a:defRPr sz="47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marL="342900" marR="0" lvl="0" indent="-342900" algn="l" defTabSz="107152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Orientate companies around ‘a higher purpose’ as the main indirect route to higher  profits (Elon Musk, Jeff Bezos)</a:t>
            </a:r>
          </a:p>
          <a:p>
            <a:pPr marL="342900" marR="0" lvl="0" indent="-342900" algn="l" defTabSz="1071523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altLang="en-US" sz="1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stakeholders equally rather than just shareholders </a:t>
            </a:r>
            <a:endParaRPr kumimoji="0" lang="en-GB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1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the type of a company you want to be and trade most effectively with the two other types of companies, i.e.</a:t>
            </a:r>
          </a:p>
          <a:p>
            <a:pPr marL="539750" indent="-18256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1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Platform-based – may be constrained by government legislation – huge scale	</a:t>
            </a:r>
            <a:endParaRPr lang="en-GB" altLang="en-US" sz="1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9750" lvl="0" indent="-18256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1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Outsource service providers – huge scale </a:t>
            </a:r>
          </a:p>
          <a:p>
            <a:pPr marL="539750" lvl="0" indent="-18256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1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and service providers  (including financial sector and commodities</a:t>
            </a:r>
            <a:r>
              <a:rPr lang="en-GB" altLang="en-US" sz="1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 company  mission in a way that it realizes full potential of technological, human and capital resources  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opportunities beyond current capital  constraints thus increasing turnover rather than profit (Amazon) </a:t>
            </a:r>
            <a:endParaRPr kumimoji="0" lang="en-GB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1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a company with top efficiency &amp; innovation while re-orientating it to new business type (Amazon's move into Pharma)</a:t>
            </a:r>
          </a:p>
          <a:p>
            <a:pPr marL="342900" marR="0" lvl="0" indent="-342900" algn="l" defTabSz="1071523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Hire entrepreneur-type employees who put higher value on learning new skills &amp; experimenting than moving up the hierarchy</a:t>
            </a:r>
          </a:p>
          <a:p>
            <a:pPr marL="342900" marR="0" lvl="0" indent="-342900" algn="l" defTabSz="1071523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Provide the best customer experience (price, delivery, communication) by:</a:t>
            </a:r>
          </a:p>
          <a:p>
            <a:pPr marL="539750" marR="0" indent="-182563" ea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11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Scaling up and providing customer intimacy, including speed of delivery</a:t>
            </a:r>
          </a:p>
          <a:p>
            <a:pPr marL="539750" marR="0" indent="-182563" ea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11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right-skilled people (experts in the field) in the top managerial role</a:t>
            </a:r>
          </a:p>
          <a:p>
            <a:pPr marL="539750" marR="0" indent="-182563" ea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11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Combining big data with human front-line intelligence to sell both products and services seamlessly</a:t>
            </a:r>
          </a:p>
          <a:p>
            <a:pPr marL="539750" marR="0" indent="-182563" ea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11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expert teams to spread best practice in the company</a:t>
            </a:r>
          </a:p>
          <a:p>
            <a:pPr marL="539750" marR="0" indent="-182563" ea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11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Enabling continuous employee coaching and getting feedback in real time</a:t>
            </a:r>
          </a:p>
          <a:p>
            <a:pPr marL="539750" indent="-18256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1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Self-organized and self-managed teams with no permanent bosses, including external experts (networking) to achieve mission critical projects</a:t>
            </a:r>
          </a:p>
          <a:p>
            <a:pPr marL="539750" indent="-18256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1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Significantly expanding the outsourcing and enabling higher-density robotization, e.g. Auto Store at individual transaction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5825A-8715-4390-8718-40EFC04A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877425" cy="594360"/>
          </a:xfrm>
        </p:spPr>
        <p:txBody>
          <a:bodyPr/>
          <a:lstStyle/>
          <a:p>
            <a:r>
              <a:rPr lang="en-GB" altLang="en-US" dirty="0">
                <a:solidFill>
                  <a:srgbClr val="FC0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key feature of sustainable companies in the future </a:t>
            </a:r>
            <a:endParaRPr lang="en-GB" dirty="0">
              <a:solidFill>
                <a:srgbClr val="FC0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7893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3C2BF2B6-DD99-41EC-9A1F-70345EF831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70118" y="3230968"/>
            <a:ext cx="7178675" cy="873125"/>
          </a:xfrm>
          <a:noFill/>
          <a:ln/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None/>
            </a:pPr>
            <a:r>
              <a:rPr lang="en-GB" alt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of Part 3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E943B474-8030-4912-9265-C2F0A4FAF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3963"/>
            <a:ext cx="9390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2EB605A-A8C5-4F25-A144-446A6108B8B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2024" y="1519582"/>
          <a:ext cx="8632633" cy="4518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26" name="Worksheet" r:id="rId4" imgW="5240956" imgH="2743200" progId="Excel.Sheet.12">
                  <p:embed/>
                </p:oleObj>
              </mc:Choice>
              <mc:Fallback>
                <p:oleObj name="Worksheet" r:id="rId4" imgW="5240956" imgH="27432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2EB605A-A8C5-4F25-A144-446A6108B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024" y="1519582"/>
                        <a:ext cx="8632633" cy="4518991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FF6E479-7B0E-4889-8325-6B3CAA8E8D7D}"/>
              </a:ext>
            </a:extLst>
          </p:cNvPr>
          <p:cNvSpPr/>
          <p:nvPr/>
        </p:nvSpPr>
        <p:spPr>
          <a:xfrm>
            <a:off x="0" y="13515"/>
            <a:ext cx="990600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List of oldest companies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B9A3D0F-7E13-4476-A29E-9A0BD6BDF557}"/>
              </a:ext>
            </a:extLst>
          </p:cNvPr>
          <p:cNvSpPr txBox="1">
            <a:spLocks noChangeArrowheads="1"/>
          </p:cNvSpPr>
          <p:nvPr/>
        </p:nvSpPr>
        <p:spPr>
          <a:xfrm>
            <a:off x="28575" y="0"/>
            <a:ext cx="9877425" cy="609600"/>
          </a:xfrm>
          <a:prstGeom prst="rect">
            <a:avLst/>
          </a:prstGeom>
          <a:ln/>
        </p:spPr>
        <p:txBody>
          <a:bodyPr>
            <a:noAutofit/>
          </a:bodyPr>
          <a:lstStyle>
            <a:lvl1pPr algn="l" defTabSz="1071523" rtl="0" eaLnBrk="1" latinLnBrk="0" hangingPunct="1">
              <a:spcBef>
                <a:spcPts val="469"/>
              </a:spcBef>
              <a:buNone/>
              <a:defRPr sz="47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ctr" defTabSz="1071523" rtl="0" eaLnBrk="1" fontAlgn="auto" latinLnBrk="0" hangingPunct="1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3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A31B6D91-84C6-431C-96B6-D2580F4F855A}"/>
              </a:ext>
            </a:extLst>
          </p:cNvPr>
          <p:cNvSpPr txBox="1">
            <a:spLocks noChangeArrowheads="1"/>
          </p:cNvSpPr>
          <p:nvPr/>
        </p:nvSpPr>
        <p:spPr>
          <a:xfrm>
            <a:off x="67159" y="784905"/>
            <a:ext cx="9800095" cy="3844592"/>
          </a:xfrm>
          <a:prstGeom prst="rect">
            <a:avLst/>
          </a:prstGeom>
          <a:noFill/>
        </p:spPr>
        <p:txBody>
          <a:bodyPr vert="horz" wrap="square" lIns="107153" tIns="53569" rIns="107153" bIns="53569" rtlCol="0" anchor="b" anchorCtr="0">
            <a:spAutoFit/>
          </a:bodyPr>
          <a:lstStyle>
            <a:lvl1pPr algn="l" defTabSz="1071523" rtl="0" eaLnBrk="1" latinLnBrk="0" hangingPunct="1">
              <a:spcBef>
                <a:spcPts val="469"/>
              </a:spcBef>
              <a:buNone/>
              <a:defRPr sz="47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886 - Royal </a:t>
            </a:r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Mint,mint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953 - The Bingley’s Arm, pub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1535 </a:t>
            </a:r>
            <a:r>
              <a:rPr lang="pl-PL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J Balson and Son</a:t>
            </a:r>
            <a:r>
              <a:rPr lang="pl-PL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s,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butchers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1541</a:t>
            </a:r>
            <a:r>
              <a:rPr lang="pl-PL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John Brooke and Sons Holdings Ltd</a:t>
            </a:r>
            <a:r>
              <a:rPr lang="pl-PL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fashion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1675 </a:t>
            </a:r>
            <a:r>
              <a:rPr lang="pl-PL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Morning Foods,</a:t>
            </a:r>
            <a:r>
              <a:rPr lang="pl-PL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finest oats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1856</a:t>
            </a:r>
            <a:r>
              <a:rPr lang="pl-PL" alt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</a:t>
            </a:r>
            <a:r>
              <a:rPr lang="en-GB" alt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Burberry, fashion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1864</a:t>
            </a:r>
            <a:r>
              <a:rPr lang="pl-PL" alt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</a:t>
            </a:r>
            <a:r>
              <a:rPr lang="en-GB" alt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John Lewis, department store, retailer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1921</a:t>
            </a:r>
            <a:r>
              <a:rPr lang="pl-PL" alt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</a:t>
            </a:r>
            <a:r>
              <a:rPr lang="en-GB" alt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Scott Bader, </a:t>
            </a:r>
            <a:r>
              <a:rPr lang="pl-PL" alt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alt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synthetic resins </a:t>
            </a:r>
            <a:r>
              <a:rPr lang="pl-PL" alt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th</a:t>
            </a:r>
            <a:r>
              <a:rPr lang="en-GB" alt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first Commonwealth company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37FCB2A-2EF3-43C7-AD9C-6C48C079A2B7}"/>
              </a:ext>
            </a:extLst>
          </p:cNvPr>
          <p:cNvSpPr txBox="1">
            <a:spLocks noChangeArrowheads="1"/>
          </p:cNvSpPr>
          <p:nvPr/>
        </p:nvSpPr>
        <p:spPr>
          <a:xfrm>
            <a:off x="582940" y="5365292"/>
            <a:ext cx="8719455" cy="772982"/>
          </a:xfrm>
          <a:prstGeom prst="rect">
            <a:avLst/>
          </a:prstGeom>
        </p:spPr>
        <p:txBody>
          <a:bodyPr vert="horz" wrap="square" lIns="107153" tIns="53569" rIns="107153" bIns="53569" rtlCol="0" anchor="b" anchorCtr="0">
            <a:spAutoFit/>
          </a:bodyPr>
          <a:lstStyle>
            <a:lvl1pPr algn="l" defTabSz="1071523" rtl="0" eaLnBrk="1" latinLnBrk="0" hangingPunct="1">
              <a:spcBef>
                <a:spcPts val="469"/>
              </a:spcBef>
              <a:buNone/>
              <a:defRPr sz="47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 eaLnBrk="0" hangingPunct="0">
              <a:spcBef>
                <a:spcPct val="0"/>
              </a:spcBef>
            </a:pPr>
            <a:r>
              <a:rPr lang="en-GB" alt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But in the future, it will be more difficult even for the finest companies to sustain their business. Here is why…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A4632-89FC-4AD2-A5AE-86BC753F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Which are the oldest U</a:t>
            </a:r>
            <a:r>
              <a:rPr lang="pl-PL" altLang="en-US" dirty="0">
                <a:solidFill>
                  <a:srgbClr val="FF0000"/>
                </a:solidFill>
              </a:rPr>
              <a:t>K</a:t>
            </a:r>
            <a:r>
              <a:rPr lang="en-GB" altLang="en-US" dirty="0">
                <a:solidFill>
                  <a:srgbClr val="FF0000"/>
                </a:solidFill>
              </a:rPr>
              <a:t> companies?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9961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D09AE4F-2091-427B-B9F8-5101EAC76366}"/>
              </a:ext>
            </a:extLst>
          </p:cNvPr>
          <p:cNvGrpSpPr/>
          <p:nvPr/>
        </p:nvGrpSpPr>
        <p:grpSpPr>
          <a:xfrm>
            <a:off x="488504" y="1189635"/>
            <a:ext cx="5040560" cy="4711084"/>
            <a:chOff x="78342" y="794337"/>
            <a:chExt cx="5721036" cy="5414718"/>
          </a:xfrm>
        </p:grpSpPr>
        <p:pic>
          <p:nvPicPr>
            <p:cNvPr id="7" name="Picture 6" descr="J:\Per All\PerBusiness\Book  Who could save Humanity from the Superintelligence\The book - pictures and graphs\Linear vs. exponential growth.jpg">
              <a:extLst>
                <a:ext uri="{FF2B5EF4-FFF2-40B4-BE49-F238E27FC236}">
                  <a16:creationId xmlns:a16="http://schemas.microsoft.com/office/drawing/2014/main" id="{B9E44D1B-7195-4981-A746-AD2DC218219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2" y="794337"/>
              <a:ext cx="5721036" cy="5040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1CA3DE-A0A8-47B4-9428-86514F911FA0}"/>
                </a:ext>
              </a:extLst>
            </p:cNvPr>
            <p:cNvSpPr/>
            <p:nvPr/>
          </p:nvSpPr>
          <p:spPr>
            <a:xfrm>
              <a:off x="323528" y="5834896"/>
              <a:ext cx="5175448" cy="374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400" i="1" dirty="0">
                  <a:solidFill>
                    <a:srgbClr val="FFFF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Source: “ Singularity is Near” (Kurzweil, 2006)</a:t>
              </a:r>
              <a:endParaRPr lang="en-GB" sz="1800" i="1" dirty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DBEA773-5BA3-4409-B296-A3D38596371F}"/>
              </a:ext>
            </a:extLst>
          </p:cNvPr>
          <p:cNvSpPr/>
          <p:nvPr/>
        </p:nvSpPr>
        <p:spPr>
          <a:xfrm>
            <a:off x="5817095" y="1189635"/>
            <a:ext cx="3600399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 simple puzzle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srgbClr val="FFFF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0" dirty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30 steps linear vs. 30 steps exponential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7801B1-AAB8-4507-AAA2-DB7BB03CFA14}"/>
              </a:ext>
            </a:extLst>
          </p:cNvPr>
          <p:cNvSpPr/>
          <p:nvPr/>
        </p:nvSpPr>
        <p:spPr>
          <a:xfrm>
            <a:off x="5817095" y="3026933"/>
            <a:ext cx="3600399" cy="2549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Examples: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srgbClr val="FFFF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indent="-342900"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Processor speed (18 months)</a:t>
            </a:r>
          </a:p>
          <a:p>
            <a:pPr marL="342900" indent="-342900"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Genome sequencing </a:t>
            </a:r>
          </a:p>
          <a:p>
            <a:pPr marL="342900" indent="-342900"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Bio-meat production</a:t>
            </a:r>
          </a:p>
          <a:p>
            <a:pPr marL="342900" indent="-342900"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Autonomous driving</a:t>
            </a:r>
          </a:p>
          <a:p>
            <a:pPr marL="342900" indent="-342900"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Knowledge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77506-994E-4E82-81AF-00FA4DD58DB0}"/>
              </a:ext>
            </a:extLst>
          </p:cNvPr>
          <p:cNvSpPr/>
          <p:nvPr/>
        </p:nvSpPr>
        <p:spPr>
          <a:xfrm>
            <a:off x="1066852" y="701767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FF00"/>
                </a:solidFill>
                <a:latin typeface="Corbel"/>
              </a:rPr>
              <a:t>Heraclitus - Panta Rhei – </a:t>
            </a:r>
            <a:r>
              <a:rPr lang="en-US" sz="1800" dirty="0">
                <a:solidFill>
                  <a:srgbClr val="FFFF00"/>
                </a:solidFill>
                <a:latin typeface="Corbel"/>
              </a:rPr>
              <a:t>“No man ever steps in the same river twice”</a:t>
            </a:r>
            <a:endParaRPr lang="en-GB" sz="1800" dirty="0">
              <a:solidFill>
                <a:srgbClr val="FFFF00"/>
              </a:solidFill>
              <a:latin typeface="Corbe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1B58F0-399C-46CC-B568-131AA478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096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rbel"/>
                <a:cs typeface="Arial" pitchFamily="34" charset="0"/>
              </a:rPr>
              <a:t>Pace of change is</a:t>
            </a:r>
            <a:r>
              <a:rPr lang="pl-PL" dirty="0">
                <a:solidFill>
                  <a:srgbClr val="FF0000"/>
                </a:solidFill>
                <a:latin typeface="Corbel"/>
                <a:cs typeface="Arial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orbel"/>
                <a:cs typeface="Arial" pitchFamily="34" charset="0"/>
              </a:rPr>
              <a:t>becoming nearly exponential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287BC1-C353-4EE0-B9AF-1F1E94A55FFB}"/>
              </a:ext>
            </a:extLst>
          </p:cNvPr>
          <p:cNvSpPr/>
          <p:nvPr/>
        </p:nvSpPr>
        <p:spPr>
          <a:xfrm>
            <a:off x="816172" y="6226715"/>
            <a:ext cx="827365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So, what should be the features of a Sustainable Company of the future?</a:t>
            </a:r>
            <a:endParaRPr lang="en-GB" b="0" dirty="0">
              <a:solidFill>
                <a:srgbClr val="FFFF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DAF8-9ADF-4B07-9393-34D36814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rbel"/>
              </a:rPr>
              <a:t>Which industries will change significantly in the next decade</a:t>
            </a:r>
            <a:r>
              <a:rPr lang="pl-PL" dirty="0">
                <a:solidFill>
                  <a:srgbClr val="FF0000"/>
                </a:solidFill>
                <a:latin typeface="Corbel"/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6080F8-14B2-4351-ACDA-B25039CB9818}"/>
              </a:ext>
            </a:extLst>
          </p:cNvPr>
          <p:cNvGrpSpPr/>
          <p:nvPr/>
        </p:nvGrpSpPr>
        <p:grpSpPr>
          <a:xfrm>
            <a:off x="81724" y="1359899"/>
            <a:ext cx="3127191" cy="2151731"/>
            <a:chOff x="81724" y="861551"/>
            <a:chExt cx="3127191" cy="2151731"/>
          </a:xfrm>
        </p:grpSpPr>
        <p:pic>
          <p:nvPicPr>
            <p:cNvPr id="596994" name="Picture 2" descr="Image result for artificial intelligence">
              <a:extLst>
                <a:ext uri="{FF2B5EF4-FFF2-40B4-BE49-F238E27FC236}">
                  <a16:creationId xmlns:a16="http://schemas.microsoft.com/office/drawing/2014/main" id="{F2F36211-3A71-4CC2-A39D-1E31A69FF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" y="861551"/>
              <a:ext cx="3127191" cy="177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1437EE-DBE9-4EF1-B765-F97303CA43F8}"/>
                </a:ext>
              </a:extLst>
            </p:cNvPr>
            <p:cNvSpPr/>
            <p:nvPr/>
          </p:nvSpPr>
          <p:spPr>
            <a:xfrm>
              <a:off x="192024" y="2767061"/>
              <a:ext cx="296265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AI (Virtual and Augmented Reality, Robotics)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22494A-C90F-41EA-81B8-08180444AF17}"/>
              </a:ext>
            </a:extLst>
          </p:cNvPr>
          <p:cNvGrpSpPr/>
          <p:nvPr/>
        </p:nvGrpSpPr>
        <p:grpSpPr>
          <a:xfrm>
            <a:off x="3209544" y="1343917"/>
            <a:ext cx="2432304" cy="2155982"/>
            <a:chOff x="3209544" y="845569"/>
            <a:chExt cx="2432304" cy="21559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E109EE-14AA-413A-9E87-924A5A0C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3218" y="845569"/>
              <a:ext cx="2100322" cy="179265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6AD36A-1E3C-4B66-864A-31073058B6F0}"/>
                </a:ext>
              </a:extLst>
            </p:cNvPr>
            <p:cNvSpPr/>
            <p:nvPr/>
          </p:nvSpPr>
          <p:spPr>
            <a:xfrm>
              <a:off x="3209544" y="2755330"/>
              <a:ext cx="243230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IT (Big Data, Cloud , Quantum computing)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C15B3E-93A0-4373-A778-FF2045290467}"/>
              </a:ext>
            </a:extLst>
          </p:cNvPr>
          <p:cNvGrpSpPr/>
          <p:nvPr/>
        </p:nvGrpSpPr>
        <p:grpSpPr>
          <a:xfrm>
            <a:off x="5664618" y="1343917"/>
            <a:ext cx="2167513" cy="2155774"/>
            <a:chOff x="5664618" y="845569"/>
            <a:chExt cx="2167513" cy="21557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72C5AD-2782-4043-AECB-A4C3CE0C9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618" y="845569"/>
              <a:ext cx="2167513" cy="180386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3285B8-D147-48AE-8DDD-A27E0BC85077}"/>
                </a:ext>
              </a:extLst>
            </p:cNvPr>
            <p:cNvSpPr/>
            <p:nvPr/>
          </p:nvSpPr>
          <p:spPr>
            <a:xfrm>
              <a:off x="5814362" y="2755122"/>
              <a:ext cx="198089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Energy production and storage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6F823F-37E2-49FC-B3ED-5288E59F433A}"/>
              </a:ext>
            </a:extLst>
          </p:cNvPr>
          <p:cNvGrpSpPr/>
          <p:nvPr/>
        </p:nvGrpSpPr>
        <p:grpSpPr>
          <a:xfrm>
            <a:off x="7871762" y="1349028"/>
            <a:ext cx="1980898" cy="2150663"/>
            <a:chOff x="7871762" y="850680"/>
            <a:chExt cx="1980898" cy="2150663"/>
          </a:xfrm>
        </p:grpSpPr>
        <p:pic>
          <p:nvPicPr>
            <p:cNvPr id="596996" name="Picture 4" descr="Image result for Chemicals and Materials (Nanomaterials, biomaterials">
              <a:extLst>
                <a:ext uri="{FF2B5EF4-FFF2-40B4-BE49-F238E27FC236}">
                  <a16:creationId xmlns:a16="http://schemas.microsoft.com/office/drawing/2014/main" id="{D8FCC6B2-075D-4481-A3F5-7F9E28877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066" y="850680"/>
              <a:ext cx="1795843" cy="1803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7BE0C4-2364-43B7-9DA0-07DE0F8D056F}"/>
                </a:ext>
              </a:extLst>
            </p:cNvPr>
            <p:cNvSpPr/>
            <p:nvPr/>
          </p:nvSpPr>
          <p:spPr>
            <a:xfrm>
              <a:off x="7871762" y="2755122"/>
              <a:ext cx="198089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Chemicals and Materials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0B4266-E996-4B33-982B-867001471186}"/>
              </a:ext>
            </a:extLst>
          </p:cNvPr>
          <p:cNvGrpSpPr/>
          <p:nvPr/>
        </p:nvGrpSpPr>
        <p:grpSpPr>
          <a:xfrm>
            <a:off x="0" y="3848891"/>
            <a:ext cx="2971800" cy="2132961"/>
            <a:chOff x="0" y="3350543"/>
            <a:chExt cx="2971800" cy="2132961"/>
          </a:xfrm>
        </p:grpSpPr>
        <p:pic>
          <p:nvPicPr>
            <p:cNvPr id="10" name="Picture 9" descr="A picture containing grass, outdoor, nature, sky&#10;&#10;Description automatically generated">
              <a:extLst>
                <a:ext uri="{FF2B5EF4-FFF2-40B4-BE49-F238E27FC236}">
                  <a16:creationId xmlns:a16="http://schemas.microsoft.com/office/drawing/2014/main" id="{BAE43C20-D749-4E09-860C-D314F47B8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63" y="3350543"/>
              <a:ext cx="2875137" cy="17957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77BCC1-6759-49E3-92A6-3A76AC81B8D9}"/>
                </a:ext>
              </a:extLst>
            </p:cNvPr>
            <p:cNvSpPr/>
            <p:nvPr/>
          </p:nvSpPr>
          <p:spPr>
            <a:xfrm>
              <a:off x="0" y="5237283"/>
              <a:ext cx="29718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Fully robotized Mining and Material Extraction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E008CC-7EE8-4CCE-B171-0CF3F88C1FDA}"/>
              </a:ext>
            </a:extLst>
          </p:cNvPr>
          <p:cNvGrpSpPr/>
          <p:nvPr/>
        </p:nvGrpSpPr>
        <p:grpSpPr>
          <a:xfrm>
            <a:off x="6487669" y="3828860"/>
            <a:ext cx="3399170" cy="2177528"/>
            <a:chOff x="6487669" y="3330512"/>
            <a:chExt cx="3399170" cy="217752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321458-7A08-433B-975E-B413916D4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361" y="3330512"/>
              <a:ext cx="3275727" cy="182212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2AE3416-1D5E-4BE3-A2C8-853104F4AFB8}"/>
                </a:ext>
              </a:extLst>
            </p:cNvPr>
            <p:cNvSpPr/>
            <p:nvPr/>
          </p:nvSpPr>
          <p:spPr>
            <a:xfrm>
              <a:off x="6487669" y="5261819"/>
              <a:ext cx="339917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Engineering and Construction (Nano, self-replication robots)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FACDDE-F148-4049-A4BE-3CBD673A3A88}"/>
              </a:ext>
            </a:extLst>
          </p:cNvPr>
          <p:cNvGrpSpPr/>
          <p:nvPr/>
        </p:nvGrpSpPr>
        <p:grpSpPr>
          <a:xfrm>
            <a:off x="3314071" y="3826978"/>
            <a:ext cx="3127192" cy="2179410"/>
            <a:chOff x="3314071" y="3328630"/>
            <a:chExt cx="3127192" cy="2179410"/>
          </a:xfrm>
        </p:grpSpPr>
        <p:pic>
          <p:nvPicPr>
            <p:cNvPr id="12" name="Picture 11" descr="A picture containing person, indoor, man&#10;&#10;Description automatically generated">
              <a:extLst>
                <a:ext uri="{FF2B5EF4-FFF2-40B4-BE49-F238E27FC236}">
                  <a16:creationId xmlns:a16="http://schemas.microsoft.com/office/drawing/2014/main" id="{2450DDD2-4191-4E0E-8CCE-504CF98B1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071" y="3328630"/>
              <a:ext cx="3127192" cy="181377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9DFF03-3DF2-4EB7-BEF5-ED9036BADE3A}"/>
                </a:ext>
              </a:extLst>
            </p:cNvPr>
            <p:cNvSpPr/>
            <p:nvPr/>
          </p:nvSpPr>
          <p:spPr>
            <a:xfrm>
              <a:off x="3363218" y="5261819"/>
              <a:ext cx="29718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3D Printing (houses, body organs)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3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DAF8-9ADF-4B07-9393-34D36814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rbel"/>
              </a:rPr>
              <a:t>Which industries will change significantly in the next decade</a:t>
            </a:r>
            <a:r>
              <a:rPr lang="pl-PL" dirty="0">
                <a:solidFill>
                  <a:srgbClr val="FF0000"/>
                </a:solidFill>
                <a:latin typeface="Corbel"/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597013" name="Group 597012">
            <a:extLst>
              <a:ext uri="{FF2B5EF4-FFF2-40B4-BE49-F238E27FC236}">
                <a16:creationId xmlns:a16="http://schemas.microsoft.com/office/drawing/2014/main" id="{2114D236-642E-48CA-B624-FB7CBB743873}"/>
              </a:ext>
            </a:extLst>
          </p:cNvPr>
          <p:cNvGrpSpPr/>
          <p:nvPr/>
        </p:nvGrpSpPr>
        <p:grpSpPr>
          <a:xfrm>
            <a:off x="96012" y="1143288"/>
            <a:ext cx="2624830" cy="1766394"/>
            <a:chOff x="96012" y="1143288"/>
            <a:chExt cx="2624830" cy="176639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1437EE-DBE9-4EF1-B765-F97303CA43F8}"/>
                </a:ext>
              </a:extLst>
            </p:cNvPr>
            <p:cNvSpPr/>
            <p:nvPr/>
          </p:nvSpPr>
          <p:spPr>
            <a:xfrm>
              <a:off x="342900" y="2663461"/>
              <a:ext cx="178765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Retail &amp; Logistics </a:t>
              </a:r>
            </a:p>
          </p:txBody>
        </p:sp>
        <p:pic>
          <p:nvPicPr>
            <p:cNvPr id="596992" name="Picture 596991" descr="A pile of snow&#10;&#10;Description automatically generated">
              <a:extLst>
                <a:ext uri="{FF2B5EF4-FFF2-40B4-BE49-F238E27FC236}">
                  <a16:creationId xmlns:a16="http://schemas.microsoft.com/office/drawing/2014/main" id="{9444AD57-DC07-415B-AC7B-984BBC27F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2" y="1143288"/>
              <a:ext cx="2624830" cy="1476467"/>
            </a:xfrm>
            <a:prstGeom prst="rect">
              <a:avLst/>
            </a:prstGeom>
          </p:spPr>
        </p:pic>
      </p:grpSp>
      <p:grpSp>
        <p:nvGrpSpPr>
          <p:cNvPr id="597014" name="Group 597013">
            <a:extLst>
              <a:ext uri="{FF2B5EF4-FFF2-40B4-BE49-F238E27FC236}">
                <a16:creationId xmlns:a16="http://schemas.microsoft.com/office/drawing/2014/main" id="{0502CF71-898E-4400-8ED0-36D4966ACB27}"/>
              </a:ext>
            </a:extLst>
          </p:cNvPr>
          <p:cNvGrpSpPr/>
          <p:nvPr/>
        </p:nvGrpSpPr>
        <p:grpSpPr>
          <a:xfrm>
            <a:off x="2845308" y="1158563"/>
            <a:ext cx="2432304" cy="1751119"/>
            <a:chOff x="2845308" y="1158563"/>
            <a:chExt cx="2432304" cy="17511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6AD36A-1E3C-4B66-864A-31073058B6F0}"/>
                </a:ext>
              </a:extLst>
            </p:cNvPr>
            <p:cNvSpPr/>
            <p:nvPr/>
          </p:nvSpPr>
          <p:spPr>
            <a:xfrm>
              <a:off x="2845308" y="2663461"/>
              <a:ext cx="243230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Connected Home and Living (IoT) </a:t>
              </a:r>
            </a:p>
          </p:txBody>
        </p:sp>
        <p:pic>
          <p:nvPicPr>
            <p:cNvPr id="596997" name="Picture 596996">
              <a:extLst>
                <a:ext uri="{FF2B5EF4-FFF2-40B4-BE49-F238E27FC236}">
                  <a16:creationId xmlns:a16="http://schemas.microsoft.com/office/drawing/2014/main" id="{2A064AFF-9B73-4B6E-8B8B-713185283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3260" y="1158563"/>
              <a:ext cx="2324623" cy="1461192"/>
            </a:xfrm>
            <a:prstGeom prst="rect">
              <a:avLst/>
            </a:prstGeom>
          </p:spPr>
        </p:pic>
      </p:grpSp>
      <p:grpSp>
        <p:nvGrpSpPr>
          <p:cNvPr id="597015" name="Group 597014">
            <a:extLst>
              <a:ext uri="{FF2B5EF4-FFF2-40B4-BE49-F238E27FC236}">
                <a16:creationId xmlns:a16="http://schemas.microsoft.com/office/drawing/2014/main" id="{DFD1ADDC-5155-4139-A9A6-777C8E913AA4}"/>
              </a:ext>
            </a:extLst>
          </p:cNvPr>
          <p:cNvGrpSpPr/>
          <p:nvPr/>
        </p:nvGrpSpPr>
        <p:grpSpPr>
          <a:xfrm>
            <a:off x="5376468" y="1158563"/>
            <a:ext cx="2176475" cy="1905008"/>
            <a:chOff x="5376468" y="1158563"/>
            <a:chExt cx="2176475" cy="190500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3285B8-D147-48AE-8DDD-A27E0BC85077}"/>
                </a:ext>
              </a:extLst>
            </p:cNvPr>
            <p:cNvSpPr/>
            <p:nvPr/>
          </p:nvSpPr>
          <p:spPr>
            <a:xfrm>
              <a:off x="5376468" y="2663461"/>
              <a:ext cx="21764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Life Sciences (Healthcare, Genomics, Pharma, Reconstructive med.)</a:t>
              </a:r>
            </a:p>
          </p:txBody>
        </p:sp>
        <p:pic>
          <p:nvPicPr>
            <p:cNvPr id="596999" name="Picture 596998">
              <a:extLst>
                <a:ext uri="{FF2B5EF4-FFF2-40B4-BE49-F238E27FC236}">
                  <a16:creationId xmlns:a16="http://schemas.microsoft.com/office/drawing/2014/main" id="{6D28E658-57A1-4D5E-A7B6-0D97086E5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815" y="1158563"/>
              <a:ext cx="2045670" cy="1461193"/>
            </a:xfrm>
            <a:prstGeom prst="rect">
              <a:avLst/>
            </a:prstGeom>
          </p:spPr>
        </p:pic>
      </p:grpSp>
      <p:grpSp>
        <p:nvGrpSpPr>
          <p:cNvPr id="597016" name="Group 597015">
            <a:extLst>
              <a:ext uri="{FF2B5EF4-FFF2-40B4-BE49-F238E27FC236}">
                <a16:creationId xmlns:a16="http://schemas.microsoft.com/office/drawing/2014/main" id="{E115DBD5-6299-4A39-BE58-FDC888D0FFD6}"/>
              </a:ext>
            </a:extLst>
          </p:cNvPr>
          <p:cNvGrpSpPr/>
          <p:nvPr/>
        </p:nvGrpSpPr>
        <p:grpSpPr>
          <a:xfrm>
            <a:off x="7568822" y="1158563"/>
            <a:ext cx="2187753" cy="1751119"/>
            <a:chOff x="7568822" y="1158563"/>
            <a:chExt cx="2187753" cy="175111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7BE0C4-2364-43B7-9DA0-07DE0F8D056F}"/>
                </a:ext>
              </a:extLst>
            </p:cNvPr>
            <p:cNvSpPr/>
            <p:nvPr/>
          </p:nvSpPr>
          <p:spPr>
            <a:xfrm>
              <a:off x="7672249" y="2663461"/>
              <a:ext cx="198089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Transportation</a:t>
              </a:r>
            </a:p>
          </p:txBody>
        </p:sp>
        <p:pic>
          <p:nvPicPr>
            <p:cNvPr id="597001" name="Picture 597000" descr="A picture containing plane, road, outdoor, fighter&#10;&#10;Description automatically generated">
              <a:extLst>
                <a:ext uri="{FF2B5EF4-FFF2-40B4-BE49-F238E27FC236}">
                  <a16:creationId xmlns:a16="http://schemas.microsoft.com/office/drawing/2014/main" id="{5D09FDF3-C1B1-48F5-AAF7-5019D3E0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822" y="1158563"/>
              <a:ext cx="2187753" cy="1461193"/>
            </a:xfrm>
            <a:prstGeom prst="rect">
              <a:avLst/>
            </a:prstGeom>
          </p:spPr>
        </p:pic>
      </p:grpSp>
      <p:grpSp>
        <p:nvGrpSpPr>
          <p:cNvPr id="597017" name="Group 597016">
            <a:extLst>
              <a:ext uri="{FF2B5EF4-FFF2-40B4-BE49-F238E27FC236}">
                <a16:creationId xmlns:a16="http://schemas.microsoft.com/office/drawing/2014/main" id="{5F90AF3B-AF37-4236-937F-C39560FDEAD8}"/>
              </a:ext>
            </a:extLst>
          </p:cNvPr>
          <p:cNvGrpSpPr/>
          <p:nvPr/>
        </p:nvGrpSpPr>
        <p:grpSpPr>
          <a:xfrm>
            <a:off x="0" y="3319148"/>
            <a:ext cx="2645330" cy="2041242"/>
            <a:chOff x="0" y="3319148"/>
            <a:chExt cx="2645330" cy="204124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77BCC1-6759-49E3-92A6-3A76AC81B8D9}"/>
                </a:ext>
              </a:extLst>
            </p:cNvPr>
            <p:cNvSpPr/>
            <p:nvPr/>
          </p:nvSpPr>
          <p:spPr>
            <a:xfrm>
              <a:off x="0" y="5114171"/>
              <a:ext cx="2386584" cy="246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Agriculture and Food </a:t>
              </a:r>
            </a:p>
          </p:txBody>
        </p:sp>
        <p:pic>
          <p:nvPicPr>
            <p:cNvPr id="597003" name="Picture 597002" descr="A picture containing person, man, indoor&#10;&#10;Description automatically generated">
              <a:extLst>
                <a:ext uri="{FF2B5EF4-FFF2-40B4-BE49-F238E27FC236}">
                  <a16:creationId xmlns:a16="http://schemas.microsoft.com/office/drawing/2014/main" id="{25FF6CEF-2AFF-4A50-9BF5-BE86F2941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1" y="3319148"/>
              <a:ext cx="2549319" cy="1699546"/>
            </a:xfrm>
            <a:prstGeom prst="rect">
              <a:avLst/>
            </a:prstGeom>
          </p:spPr>
        </p:pic>
      </p:grpSp>
      <p:grpSp>
        <p:nvGrpSpPr>
          <p:cNvPr id="597018" name="Group 597017">
            <a:extLst>
              <a:ext uri="{FF2B5EF4-FFF2-40B4-BE49-F238E27FC236}">
                <a16:creationId xmlns:a16="http://schemas.microsoft.com/office/drawing/2014/main" id="{14146634-5368-4790-A8C6-D79250CECFF7}"/>
              </a:ext>
            </a:extLst>
          </p:cNvPr>
          <p:cNvGrpSpPr/>
          <p:nvPr/>
        </p:nvGrpSpPr>
        <p:grpSpPr>
          <a:xfrm>
            <a:off x="2855566" y="3330512"/>
            <a:ext cx="2383917" cy="2029880"/>
            <a:chOff x="2855566" y="3330512"/>
            <a:chExt cx="2383917" cy="202988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9DFF03-3DF2-4EB7-BEF5-ED9036BADE3A}"/>
                </a:ext>
              </a:extLst>
            </p:cNvPr>
            <p:cNvSpPr/>
            <p:nvPr/>
          </p:nvSpPr>
          <p:spPr>
            <a:xfrm>
              <a:off x="2942240" y="5114171"/>
              <a:ext cx="201325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Education (Teacher + AI Assistant)</a:t>
              </a:r>
            </a:p>
          </p:txBody>
        </p:sp>
        <p:pic>
          <p:nvPicPr>
            <p:cNvPr id="597006" name="Picture 597005">
              <a:extLst>
                <a:ext uri="{FF2B5EF4-FFF2-40B4-BE49-F238E27FC236}">
                  <a16:creationId xmlns:a16="http://schemas.microsoft.com/office/drawing/2014/main" id="{90301563-390B-4BC4-BC45-1F45B5E05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5566" y="3330512"/>
              <a:ext cx="2383917" cy="1688182"/>
            </a:xfrm>
            <a:prstGeom prst="rect">
              <a:avLst/>
            </a:prstGeom>
          </p:spPr>
        </p:pic>
      </p:grpSp>
      <p:grpSp>
        <p:nvGrpSpPr>
          <p:cNvPr id="597019" name="Group 597018">
            <a:extLst>
              <a:ext uri="{FF2B5EF4-FFF2-40B4-BE49-F238E27FC236}">
                <a16:creationId xmlns:a16="http://schemas.microsoft.com/office/drawing/2014/main" id="{E0A9C310-1ADB-4F80-AA69-8E533337F7A9}"/>
              </a:ext>
            </a:extLst>
          </p:cNvPr>
          <p:cNvGrpSpPr/>
          <p:nvPr/>
        </p:nvGrpSpPr>
        <p:grpSpPr>
          <a:xfrm>
            <a:off x="5376469" y="3307350"/>
            <a:ext cx="2072564" cy="2053042"/>
            <a:chOff x="5376469" y="3307350"/>
            <a:chExt cx="2072564" cy="205304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2AE3416-1D5E-4BE3-A2C8-853104F4AFB8}"/>
                </a:ext>
              </a:extLst>
            </p:cNvPr>
            <p:cNvSpPr/>
            <p:nvPr/>
          </p:nvSpPr>
          <p:spPr>
            <a:xfrm>
              <a:off x="5571457" y="5114171"/>
              <a:ext cx="178649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Banking &amp; Finance</a:t>
              </a:r>
            </a:p>
          </p:txBody>
        </p:sp>
        <p:pic>
          <p:nvPicPr>
            <p:cNvPr id="597009" name="Picture 597008">
              <a:extLst>
                <a:ext uri="{FF2B5EF4-FFF2-40B4-BE49-F238E27FC236}">
                  <a16:creationId xmlns:a16="http://schemas.microsoft.com/office/drawing/2014/main" id="{9C0F9EEA-8E13-4E07-96A9-5F6A6C98D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76469" y="3307350"/>
              <a:ext cx="2072564" cy="1711344"/>
            </a:xfrm>
            <a:prstGeom prst="rect">
              <a:avLst/>
            </a:prstGeom>
          </p:spPr>
        </p:pic>
      </p:grpSp>
      <p:grpSp>
        <p:nvGrpSpPr>
          <p:cNvPr id="597020" name="Group 597019">
            <a:extLst>
              <a:ext uri="{FF2B5EF4-FFF2-40B4-BE49-F238E27FC236}">
                <a16:creationId xmlns:a16="http://schemas.microsoft.com/office/drawing/2014/main" id="{78337BBE-FB9E-480C-8775-8DBD86D7C4A6}"/>
              </a:ext>
            </a:extLst>
          </p:cNvPr>
          <p:cNvGrpSpPr/>
          <p:nvPr/>
        </p:nvGrpSpPr>
        <p:grpSpPr>
          <a:xfrm>
            <a:off x="7552943" y="3307350"/>
            <a:ext cx="2222502" cy="2053042"/>
            <a:chOff x="7552943" y="3307350"/>
            <a:chExt cx="2222502" cy="2053042"/>
          </a:xfrm>
        </p:grpSpPr>
        <p:sp>
          <p:nvSpPr>
            <p:cNvPr id="597010" name="Rectangle 597009">
              <a:extLst>
                <a:ext uri="{FF2B5EF4-FFF2-40B4-BE49-F238E27FC236}">
                  <a16:creationId xmlns:a16="http://schemas.microsoft.com/office/drawing/2014/main" id="{A459F058-B172-4FD6-9C12-F8E4BD6908F7}"/>
                </a:ext>
              </a:extLst>
            </p:cNvPr>
            <p:cNvSpPr/>
            <p:nvPr/>
          </p:nvSpPr>
          <p:spPr>
            <a:xfrm>
              <a:off x="7797657" y="5114171"/>
              <a:ext cx="136640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7188" marR="0" lvl="1" indent="0" algn="l" defTabSz="89334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Entertainment</a:t>
              </a:r>
            </a:p>
          </p:txBody>
        </p:sp>
        <p:pic>
          <p:nvPicPr>
            <p:cNvPr id="597012" name="Picture 597011" descr="A person standing on a stage&#10;&#10;Description automatically generated">
              <a:extLst>
                <a:ext uri="{FF2B5EF4-FFF2-40B4-BE49-F238E27FC236}">
                  <a16:creationId xmlns:a16="http://schemas.microsoft.com/office/drawing/2014/main" id="{55F0B10E-8126-4C18-92A5-BBE77B80E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943" y="3307350"/>
              <a:ext cx="2222502" cy="1711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37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682E3BA-B1DE-4910-B5CD-391EFB266EB6}"/>
              </a:ext>
            </a:extLst>
          </p:cNvPr>
          <p:cNvGrpSpPr/>
          <p:nvPr/>
        </p:nvGrpSpPr>
        <p:grpSpPr>
          <a:xfrm>
            <a:off x="4701097" y="839469"/>
            <a:ext cx="5128810" cy="2907161"/>
            <a:chOff x="4560846" y="3823024"/>
            <a:chExt cx="4467800" cy="19713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D6217A-1887-4AF8-8141-41DE2E4CA7F0}"/>
                </a:ext>
              </a:extLst>
            </p:cNvPr>
            <p:cNvSpPr/>
            <p:nvPr/>
          </p:nvSpPr>
          <p:spPr>
            <a:xfrm>
              <a:off x="4560846" y="5585625"/>
              <a:ext cx="4467800" cy="208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From books to anything: Some of Amazon’s top suppliers  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7" name="Picture 2" descr="Image result for conglomerate corporation">
              <a:extLst>
                <a:ext uri="{FF2B5EF4-FFF2-40B4-BE49-F238E27FC236}">
                  <a16:creationId xmlns:a16="http://schemas.microsoft.com/office/drawing/2014/main" id="{05B5E2B5-EA58-45F9-ADF3-9BC58D652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937" y="3823024"/>
              <a:ext cx="3727183" cy="173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053644A-C3BA-49E9-9E58-D3888800DB99}"/>
              </a:ext>
            </a:extLst>
          </p:cNvPr>
          <p:cNvGrpSpPr/>
          <p:nvPr/>
        </p:nvGrpSpPr>
        <p:grpSpPr>
          <a:xfrm>
            <a:off x="6144193" y="3861522"/>
            <a:ext cx="3473771" cy="2907773"/>
            <a:chOff x="5907742" y="796409"/>
            <a:chExt cx="3473771" cy="29077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2EF957-EB44-4EEE-8204-D8682EAED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742" y="796409"/>
              <a:ext cx="3424428" cy="255626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9267A8-CB2C-4E73-88FB-DE7D1397848C}"/>
                </a:ext>
              </a:extLst>
            </p:cNvPr>
            <p:cNvSpPr/>
            <p:nvPr/>
          </p:nvSpPr>
          <p:spPr>
            <a:xfrm>
              <a:off x="5957085" y="3396405"/>
              <a:ext cx="34244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Amazon’s Revenue Growth (20% p.a.)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723451-2BFC-4F8A-825A-67CC6745F9D4}"/>
              </a:ext>
            </a:extLst>
          </p:cNvPr>
          <p:cNvGrpSpPr/>
          <p:nvPr/>
        </p:nvGrpSpPr>
        <p:grpSpPr>
          <a:xfrm>
            <a:off x="359557" y="3861522"/>
            <a:ext cx="3979807" cy="2915872"/>
            <a:chOff x="908694" y="4036421"/>
            <a:chExt cx="2893697" cy="2203066"/>
          </a:xfrm>
        </p:grpSpPr>
        <p:pic>
          <p:nvPicPr>
            <p:cNvPr id="13" name="Picture 8" descr="Image result for Amazon self service store">
              <a:extLst>
                <a:ext uri="{FF2B5EF4-FFF2-40B4-BE49-F238E27FC236}">
                  <a16:creationId xmlns:a16="http://schemas.microsoft.com/office/drawing/2014/main" id="{E162F144-E9AA-4DAB-A59E-5F8479E0A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94" y="4036421"/>
              <a:ext cx="2893697" cy="192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8E6DC1-D32E-43DC-BFAF-CE62AABADE1C}"/>
                </a:ext>
              </a:extLst>
            </p:cNvPr>
            <p:cNvSpPr/>
            <p:nvPr/>
          </p:nvSpPr>
          <p:spPr>
            <a:xfrm>
              <a:off x="1262646" y="6006948"/>
              <a:ext cx="2449993" cy="232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Utmost efficiency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91AC52B-A607-457C-B0D7-12C93ABE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" y="0"/>
            <a:ext cx="9877425" cy="6096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rbel"/>
              </a:rPr>
              <a:t>A disruptive super-company: What can we learn from Amazon?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AA4F34-528B-4C73-8FA1-E8DD1B32A11D}"/>
              </a:ext>
            </a:extLst>
          </p:cNvPr>
          <p:cNvGrpSpPr/>
          <p:nvPr/>
        </p:nvGrpSpPr>
        <p:grpSpPr>
          <a:xfrm>
            <a:off x="187452" y="839469"/>
            <a:ext cx="4028473" cy="2863958"/>
            <a:chOff x="187452" y="839469"/>
            <a:chExt cx="4028473" cy="2863958"/>
          </a:xfrm>
        </p:grpSpPr>
        <p:pic>
          <p:nvPicPr>
            <p:cNvPr id="8" name="Picture 7" descr="A picture containing floor, indoor, building, yellow&#10;&#10;Description automatically generated">
              <a:extLst>
                <a:ext uri="{FF2B5EF4-FFF2-40B4-BE49-F238E27FC236}">
                  <a16:creationId xmlns:a16="http://schemas.microsoft.com/office/drawing/2014/main" id="{1834DC7F-F966-426D-8523-2331E349B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57" y="839469"/>
              <a:ext cx="3681808" cy="241772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C76664-D097-475B-A12E-F7E00F141E89}"/>
                </a:ext>
              </a:extLst>
            </p:cNvPr>
            <p:cNvSpPr/>
            <p:nvPr/>
          </p:nvSpPr>
          <p:spPr>
            <a:xfrm>
              <a:off x="187452" y="3395650"/>
              <a:ext cx="40284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Supreme customer experience; cheap capital 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78180"/>
            <a:ext cx="1002715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Focus on revenue (20% annual growth over 20 years - $200bn now) and scale, not profit</a:t>
            </a:r>
          </a:p>
          <a:p>
            <a:pPr marL="627063" marR="0" lvl="1" indent="-169863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Focus on customer experience (value) – they come first, rather than advertisements (like Google) </a:t>
            </a:r>
          </a:p>
          <a:p>
            <a:pPr marL="627063" marR="0" lvl="1" indent="-169863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Amazon loses $5.25 on every kindle hardware 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https://www.youtube.com/watch?v=UyohSu-Ft_U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</a:p>
          <a:p>
            <a:pPr marL="457200" marR="0" lvl="0" indent="-457200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Extensive use of AI and patented algorithms</a:t>
            </a:r>
          </a:p>
          <a:p>
            <a:pPr marL="914400" marR="0" lvl="1" indent="-457200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 amazing, on the fly alternative products comparison (both Amazon’s and sponsored)</a:t>
            </a:r>
          </a:p>
          <a:p>
            <a:pPr marL="914400" marR="0" lvl="1" indent="-457200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Gathering of information about a customer’s buying preferences and needs</a:t>
            </a:r>
          </a:p>
          <a:p>
            <a:pPr marL="914400" marR="0" lvl="1" indent="-457200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Preventing checking competitors products if its Wi-Fi is used (think about Amazon phone!)</a:t>
            </a:r>
          </a:p>
          <a:p>
            <a:pPr marL="457200" marR="0" lvl="0" indent="-457200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Most innovative supply chain company</a:t>
            </a:r>
          </a:p>
          <a:p>
            <a:pPr marL="717550" marR="0" lvl="1" indent="-260350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Tens of thousands of suppliers on Just In Time (2-hours) inward supply</a:t>
            </a:r>
          </a:p>
          <a:p>
            <a:pPr marL="717550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Outsourcing Inventory Management - 53% of inventory from third-party sellers (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Statista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</a:p>
          <a:p>
            <a:pPr marL="717550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Insourcing Logistics, supported by Amazon drivers</a:t>
            </a:r>
          </a:p>
          <a:p>
            <a:pPr marL="717550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Different warehouses for different products and delivery options near large cities (70 in US)</a:t>
            </a:r>
          </a:p>
          <a:p>
            <a:pPr marL="717550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Five categories of warehouses (books, full pallet, high demand, irregular shapes and random)</a:t>
            </a:r>
          </a:p>
          <a:p>
            <a:pPr marL="717550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100,000 robots in warehouses (bots)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17550" marR="0" lvl="1" indent="-269875" algn="l" defTabSz="7175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2005: Prime 2-day delivery, today Prime-Now 2-hours) </a:t>
            </a:r>
            <a:r>
              <a:rPr kumimoji="0" lang="en-GB" sz="7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https://www.thebalancesmb.com/how-amazon-is-changing-supply-chain-management-4155324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6B028-72CB-4D77-8269-8BE45FD9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877425" cy="6096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rbel"/>
              </a:rPr>
              <a:t>The lesson from Amazon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18213"/>
            <a:ext cx="980694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Artificial Intelligence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(AI leading to Superintelligence, Virtual Reality and Augmented Reality with holograms, Robotics)</a:t>
            </a:r>
          </a:p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(Big Data Analytics, Cloud Comp., Quantum computing &amp; encryption, Online B2B/B2C, Wireless comms, Cybersecurity)</a:t>
            </a:r>
          </a:p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(Solar, wind, tidal, gravitational, from waste, Nuclear Fission and Nuclear Fusion, Energy Storage)</a:t>
            </a:r>
          </a:p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Mining and resources extraction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(Fully robotised mines, Super energy efficient resources extraction (e.g. using bacteria)</a:t>
            </a:r>
          </a:p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Chemicals and Materials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(Nanomaterials, biomaterials)</a:t>
            </a:r>
          </a:p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Engineering and Construction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(3D printing, Self-assembly and self-repair, Nanotechnology, Multipurpose objects)</a:t>
            </a:r>
          </a:p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3D Printing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(Construction and housing, Robotics, Regenerative medicine)</a:t>
            </a:r>
          </a:p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Retail and Logistics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(Automated warehousing and distribution, staff-less shopping)</a:t>
            </a:r>
          </a:p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Connected Home and Living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(Internet of Things -IoT)</a:t>
            </a:r>
          </a:p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 Sciences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(Healthcare, Genomics, Pharma, Reconstructive med., Regenerative med., 24-h Diagnostics (med. wearables)</a:t>
            </a:r>
          </a:p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Transportation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(Driverless transport, Urban logistics, Drones, Space travel, Mobile robotics  (factories and warehouses) </a:t>
            </a:r>
          </a:p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Agriculture and Food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(Bio-meat production, Hydroponic soil-less vegetable growing, Non-perishable food)</a:t>
            </a:r>
          </a:p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Education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(Personal AI tutors, Human class-room mentors, State-sponsored lie-long Learning</a:t>
            </a:r>
          </a:p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Banking and finance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(Mobile Payments, Peer-to- Peer lending, Cryptocurrencies)</a:t>
            </a:r>
          </a:p>
          <a:p>
            <a:pPr marL="627063" marR="0" lvl="1" indent="-269875" algn="l" defTabSz="8933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Entertainment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E7FCC-57F1-4E54-BD0D-32AB6ABB504D}"/>
              </a:ext>
            </a:extLst>
          </p:cNvPr>
          <p:cNvSpPr/>
          <p:nvPr/>
        </p:nvSpPr>
        <p:spPr>
          <a:xfrm>
            <a:off x="1099566" y="5982748"/>
            <a:ext cx="8615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93346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ct val="7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2030 you will only need about 20 companies of the future size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Amazon ($1.5 tr) to produce the GDP of the whole USA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5DAF8-9ADF-4B07-9393-34D36814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rbel"/>
              </a:rPr>
              <a:t>Which industries will change significantly in the next decade</a:t>
            </a:r>
            <a:r>
              <a:rPr lang="pl-PL" dirty="0">
                <a:solidFill>
                  <a:srgbClr val="FF0000"/>
                </a:solidFill>
                <a:latin typeface="Corbel"/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4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cf-rela">
  <a:themeElements>
    <a:clrScheme name="">
      <a:dk1>
        <a:srgbClr val="000000"/>
      </a:dk1>
      <a:lt1>
        <a:srgbClr val="063DE8"/>
      </a:lt1>
      <a:dk2>
        <a:srgbClr val="FC0128"/>
      </a:dk2>
      <a:lt2>
        <a:srgbClr val="919191"/>
      </a:lt2>
      <a:accent1>
        <a:srgbClr val="CECECE"/>
      </a:accent1>
      <a:accent2>
        <a:srgbClr val="00AE00"/>
      </a:accent2>
      <a:accent3>
        <a:srgbClr val="AAAFF2"/>
      </a:accent3>
      <a:accent4>
        <a:srgbClr val="000000"/>
      </a:accent4>
      <a:accent5>
        <a:srgbClr val="E3E3E3"/>
      </a:accent5>
      <a:accent6>
        <a:srgbClr val="009D00"/>
      </a:accent6>
      <a:hlink>
        <a:srgbClr val="FC0128"/>
      </a:hlink>
      <a:folHlink>
        <a:srgbClr val="CECECE"/>
      </a:folHlink>
    </a:clrScheme>
    <a:fontScheme name="Bcf-re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cf-re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rel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f-rel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rel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re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re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re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cf-main">
  <a:themeElements>
    <a:clrScheme name="">
      <a:dk1>
        <a:srgbClr val="000000"/>
      </a:dk1>
      <a:lt1>
        <a:srgbClr val="063DE8"/>
      </a:lt1>
      <a:dk2>
        <a:srgbClr val="FC0128"/>
      </a:dk2>
      <a:lt2>
        <a:srgbClr val="919191"/>
      </a:lt2>
      <a:accent1>
        <a:srgbClr val="CECECE"/>
      </a:accent1>
      <a:accent2>
        <a:srgbClr val="00AE00"/>
      </a:accent2>
      <a:accent3>
        <a:srgbClr val="AAAFF2"/>
      </a:accent3>
      <a:accent4>
        <a:srgbClr val="000000"/>
      </a:accent4>
      <a:accent5>
        <a:srgbClr val="E3E3E3"/>
      </a:accent5>
      <a:accent6>
        <a:srgbClr val="009D00"/>
      </a:accent6>
      <a:hlink>
        <a:srgbClr val="FC0128"/>
      </a:hlink>
      <a:folHlink>
        <a:srgbClr val="CECECE"/>
      </a:folHlink>
    </a:clrScheme>
    <a:fontScheme name="Bcf-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cf-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f-mai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cf-main">
  <a:themeElements>
    <a:clrScheme name="">
      <a:dk1>
        <a:srgbClr val="000000"/>
      </a:dk1>
      <a:lt1>
        <a:srgbClr val="063DE8"/>
      </a:lt1>
      <a:dk2>
        <a:srgbClr val="FC0128"/>
      </a:dk2>
      <a:lt2>
        <a:srgbClr val="919191"/>
      </a:lt2>
      <a:accent1>
        <a:srgbClr val="CECECE"/>
      </a:accent1>
      <a:accent2>
        <a:srgbClr val="00AE00"/>
      </a:accent2>
      <a:accent3>
        <a:srgbClr val="AAAFF2"/>
      </a:accent3>
      <a:accent4>
        <a:srgbClr val="000000"/>
      </a:accent4>
      <a:accent5>
        <a:srgbClr val="E3E3E3"/>
      </a:accent5>
      <a:accent6>
        <a:srgbClr val="009D00"/>
      </a:accent6>
      <a:hlink>
        <a:srgbClr val="FC0128"/>
      </a:hlink>
      <a:folHlink>
        <a:srgbClr val="CECECE"/>
      </a:folHlink>
    </a:clrScheme>
    <a:fontScheme name="Bcf-main">
      <a:majorFont>
        <a:latin typeface="Arial"/>
        <a:ea typeface=""/>
        <a:cs typeface=""/>
      </a:majorFont>
      <a:minorFont>
        <a:latin typeface="Arial 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cf-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f-mai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ylar">
    <a:dk1>
      <a:srgbClr val="000000"/>
    </a:dk1>
    <a:lt1>
      <a:srgbClr val="FFFFFF"/>
    </a:lt1>
    <a:dk2>
      <a:srgbClr val="656162"/>
    </a:dk2>
    <a:lt2>
      <a:srgbClr val="E0DACC"/>
    </a:lt2>
    <a:accent1>
      <a:srgbClr val="4A5A7A"/>
    </a:accent1>
    <a:accent2>
      <a:srgbClr val="F7BD40"/>
    </a:accent2>
    <a:accent3>
      <a:srgbClr val="975C00"/>
    </a:accent3>
    <a:accent4>
      <a:srgbClr val="754D41"/>
    </a:accent4>
    <a:accent5>
      <a:srgbClr val="838995"/>
    </a:accent5>
    <a:accent6>
      <a:srgbClr val="687B66"/>
    </a:accent6>
    <a:hlink>
      <a:srgbClr val="B5740B"/>
    </a:hlink>
    <a:folHlink>
      <a:srgbClr val="7483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46313578</TotalTime>
  <Pages>20</Pages>
  <Words>2040</Words>
  <Application>Microsoft Office PowerPoint</Application>
  <PresentationFormat>A4 Paper (210x297 mm)</PresentationFormat>
  <Paragraphs>205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MS Mincho</vt:lpstr>
      <vt:lpstr>SimSun</vt:lpstr>
      <vt:lpstr>Arial</vt:lpstr>
      <vt:lpstr>Arial INT</vt:lpstr>
      <vt:lpstr>Arial Narrow</vt:lpstr>
      <vt:lpstr>Calibri</vt:lpstr>
      <vt:lpstr>Corbel</vt:lpstr>
      <vt:lpstr>Symbol</vt:lpstr>
      <vt:lpstr>Tahoma</vt:lpstr>
      <vt:lpstr>Times New Roman</vt:lpstr>
      <vt:lpstr>Tunga</vt:lpstr>
      <vt:lpstr>Wingdings</vt:lpstr>
      <vt:lpstr>Bcf-rela</vt:lpstr>
      <vt:lpstr>2_Mylar</vt:lpstr>
      <vt:lpstr>Bcf-main</vt:lpstr>
      <vt:lpstr>1_Bcf-main</vt:lpstr>
      <vt:lpstr>Worksheet</vt:lpstr>
      <vt:lpstr>PowerPoint Presentation</vt:lpstr>
      <vt:lpstr>PowerPoint Presentation</vt:lpstr>
      <vt:lpstr>Which are the oldest UK companies? </vt:lpstr>
      <vt:lpstr>Pace of change is becoming nearly exponential</vt:lpstr>
      <vt:lpstr>Which industries will change significantly in the next decade?</vt:lpstr>
      <vt:lpstr>Which industries will change significantly in the next decade?</vt:lpstr>
      <vt:lpstr>A disruptive super-company: What can we learn from Amazon?</vt:lpstr>
      <vt:lpstr>The lesson from Amazon</vt:lpstr>
      <vt:lpstr>Which industries will change significantly in the next decade?</vt:lpstr>
      <vt:lpstr>What may be the consequence of the ‘amazonization’ of economy?</vt:lpstr>
      <vt:lpstr>The lesson from Amazon: What Business of the Future may look like?</vt:lpstr>
      <vt:lpstr>What is Business Sustainability?  </vt:lpstr>
      <vt:lpstr>Business case for a sustainable company</vt:lpstr>
      <vt:lpstr>Net performance improvement in companies applying Business Sustainability</vt:lpstr>
      <vt:lpstr>Examples of sustainable business</vt:lpstr>
      <vt:lpstr>Further examples of sustainable business</vt:lpstr>
      <vt:lpstr>Shareholders and stakeholders – what’s the difference?</vt:lpstr>
      <vt:lpstr>The key feature of sustainable companies in the future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BCF based Mergers &amp; Acquisitions Short Presentation for EMF</dc:title>
  <dc:subject/>
  <dc:creator>Tony Czarnecki, Euro Business Management</dc:creator>
  <cp:keywords/>
  <dc:description/>
  <cp:lastModifiedBy>Agora Hill</cp:lastModifiedBy>
  <cp:revision>594</cp:revision>
  <cp:lastPrinted>2018-11-07T12:24:50Z</cp:lastPrinted>
  <dcterms:created xsi:type="dcterms:W3CDTF">1998-05-18T09:31:14Z</dcterms:created>
  <dcterms:modified xsi:type="dcterms:W3CDTF">2018-11-12T07:17:09Z</dcterms:modified>
</cp:coreProperties>
</file>